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9" r:id="rId4"/>
    <p:sldId id="265" r:id="rId5"/>
    <p:sldId id="266" r:id="rId6"/>
    <p:sldId id="267" r:id="rId7"/>
    <p:sldId id="268" r:id="rId8"/>
    <p:sldId id="263" r:id="rId9"/>
    <p:sldId id="257" r:id="rId10"/>
    <p:sldId id="262" r:id="rId11"/>
    <p:sldId id="258" r:id="rId12"/>
    <p:sldId id="261" r:id="rId13"/>
    <p:sldId id="264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  <a:srgbClr val="CC0066"/>
    <a:srgbClr val="0066FF"/>
    <a:srgbClr val="0000FF"/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491FC-4043-42DD-9B9D-FC227368C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F4D5B8-90F5-4410-837F-BD8276202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9C8F9-E8BA-4F78-B7F7-154A7322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C5B9-9020-40B4-AAA8-AE89F1229149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C28E8-8A3F-4F65-B5E5-5636B3AB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3F3C8-AFFC-4218-A6D4-1DECEFDD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A611-58FB-416E-AD32-B6435120BF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8443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0F69-DA46-418C-950A-F15D515A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A09715-4895-49A3-9E54-16B445782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75238-FC63-4450-AB11-18DD01300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C5B9-9020-40B4-AAA8-AE89F1229149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49EE7-FD73-4766-9117-279BA7A58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015D3-80B3-4F38-A3A2-2DF42423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A611-58FB-416E-AD32-B6435120BF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796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4AA7B-D418-412E-AC24-D0886C7B88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25802-888F-4899-9829-248C13285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28326-9E5F-43B9-8BF7-5309025CD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C5B9-9020-40B4-AAA8-AE89F1229149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C2FA0-C5F6-422C-91F7-ADDE515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24879-DE73-40A2-8541-0C1233506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A611-58FB-416E-AD32-B6435120BF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77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C0884-2BA4-4E30-AD15-BD3FD1AF1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C6C5D-65E5-4DB9-977D-79B9795E1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7615A-7E2E-4419-9AFF-FC8CCFCF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C5B9-9020-40B4-AAA8-AE89F1229149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62667-9CF6-489B-A17F-21664B9B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9C5FC-A772-4C50-8D84-76DA51B6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A611-58FB-416E-AD32-B6435120BF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159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C33E3-6426-4AE5-A20B-AD1B4CF1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1B525-3833-4453-8704-9103EFCB8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CBB47-BC2F-4078-857B-2180E2CA7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C5B9-9020-40B4-AAA8-AE89F1229149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9DE53-D127-4BDE-81A4-D8260F11E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CBD1E-3755-46A3-A35A-C4B7AD0CD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A611-58FB-416E-AD32-B6435120BF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766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39571-5868-452F-BF58-458832EEA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F231F-FE56-4021-BCB5-C8B6B2BD5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EF967-16D5-48A8-9108-E2E85F89C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1B7D9-AD0A-4573-9F26-55283A7A8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C5B9-9020-40B4-AAA8-AE89F1229149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E2EFA-8CA0-424C-B2C1-365AD5249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184D1-ED31-47C0-877C-AC51DF8C1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A611-58FB-416E-AD32-B6435120BF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342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A07E9-0C02-4DD7-84AC-B038E8198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903F2-A394-434C-A724-F95A0ADB4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5F219-DF63-45EC-8A38-26A759069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40BB-3BF8-40E5-B7DA-CE16C31241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E5F849-1EC2-4C05-939B-797405C32F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822B95-EF58-4F5B-A320-0FBB51FE2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C5B9-9020-40B4-AAA8-AE89F1229149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D80C16-61CA-4866-AC4E-7AE4465ED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C7949-A2D5-4BC2-A1BD-781CF957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A611-58FB-416E-AD32-B6435120BF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924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8AC2-1B0E-462E-A567-B51D1236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384C7-524C-4049-8D1E-E71EB21C4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C5B9-9020-40B4-AAA8-AE89F1229149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843D1E-EABF-465E-B346-5FC1BDC2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CFFB33-B3E3-4F2F-9F6E-90B474E5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A611-58FB-416E-AD32-B6435120BF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396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CB6347-B70E-41D4-A392-06D87F321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C5B9-9020-40B4-AAA8-AE89F1229149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4125AC-2546-463A-B571-B7B7D4434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90279-A9DB-4E49-B613-FDD315A7E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A611-58FB-416E-AD32-B6435120BF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39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9D8E-F646-4C84-A425-E7FBB1096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F94BD-887E-41E7-9CBB-D36D65C2A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5979A-C9B7-48F2-8126-D71045F20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DA960-2313-4D6B-A850-EC6D1F867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C5B9-9020-40B4-AAA8-AE89F1229149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4AEE8-ADF5-42D2-BD34-FA60F9A30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C2AE7-D3A9-4D94-886A-6FE1E635E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A611-58FB-416E-AD32-B6435120BF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64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CEDC8-94AF-44A4-918C-739FDEA1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A78AE-7C89-46E1-956B-F4822C29A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58F7C6-DC6C-4477-881D-6B5E9276A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DBB50-B90C-4243-8EDB-F3E6970F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C5B9-9020-40B4-AAA8-AE89F1229149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F59EE-1D6B-49B3-87DA-BFADDF9B7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BC745-3DFC-497D-91E3-F35C84F53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A611-58FB-416E-AD32-B6435120BF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779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70D6A8-4F85-42DE-B304-E78466773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AD5A1-A2CB-49F2-8650-5489C2294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832A6-142A-4311-BD90-04182657F8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5C5B9-9020-40B4-AAA8-AE89F1229149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D64C2-84CA-47FB-AD30-80FD43571D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93B68-4DB5-4A4A-A9B7-3F1252E45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A611-58FB-416E-AD32-B6435120BF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919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4597-AF5D-45E1-BE29-01A609D33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453" y="2861630"/>
            <a:ext cx="9144000" cy="1355750"/>
          </a:xfrm>
        </p:spPr>
        <p:txBody>
          <a:bodyPr>
            <a:noAutofit/>
          </a:bodyPr>
          <a:lstStyle/>
          <a:p>
            <a:pPr algn="l"/>
            <a:r>
              <a:rPr lang="en-US" altLang="ko-K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Wonders New Edition </a:t>
            </a:r>
            <a:br>
              <a:rPr lang="en-US" altLang="ko-K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</a:t>
            </a:r>
            <a:r>
              <a:rPr lang="ko-KR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br>
              <a:rPr lang="en-US" altLang="ko-K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(Suggested, Fast and Extension Track)</a:t>
            </a:r>
            <a:endParaRPr lang="ko-KR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94B5136-DF48-408F-A720-F1A4EB946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8" r="-3" b="32887"/>
          <a:stretch/>
        </p:blipFill>
        <p:spPr>
          <a:xfrm>
            <a:off x="20" y="10"/>
            <a:ext cx="5920598" cy="2130941"/>
          </a:xfrm>
          <a:custGeom>
            <a:avLst/>
            <a:gdLst/>
            <a:ahLst/>
            <a:cxnLst/>
            <a:rect l="l" t="t" r="r" b="b"/>
            <a:pathLst>
              <a:path w="5920618" h="2130951">
                <a:moveTo>
                  <a:pt x="0" y="0"/>
                </a:moveTo>
                <a:lnTo>
                  <a:pt x="5920618" y="0"/>
                </a:lnTo>
                <a:lnTo>
                  <a:pt x="4933709" y="2130951"/>
                </a:lnTo>
                <a:lnTo>
                  <a:pt x="0" y="2130951"/>
                </a:lnTo>
                <a:close/>
              </a:path>
            </a:pathLst>
          </a:custGeom>
        </p:spPr>
      </p:pic>
      <p:sp>
        <p:nvSpPr>
          <p:cNvPr id="61" name="Freeform 16">
            <a:extLst>
              <a:ext uri="{FF2B5EF4-FFF2-40B4-BE49-F238E27FC236}">
                <a16:creationId xmlns:a16="http://schemas.microsoft.com/office/drawing/2014/main" id="{B0BDD275-E79C-4B6F-9875-E474D59D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752" y="0"/>
            <a:ext cx="7084249" cy="2130552"/>
          </a:xfrm>
          <a:custGeom>
            <a:avLst/>
            <a:gdLst>
              <a:gd name="connsiteX0" fmla="*/ 986725 w 7084249"/>
              <a:gd name="connsiteY0" fmla="*/ 0 h 2130552"/>
              <a:gd name="connsiteX1" fmla="*/ 7084249 w 7084249"/>
              <a:gd name="connsiteY1" fmla="*/ 0 h 2130552"/>
              <a:gd name="connsiteX2" fmla="*/ 7084249 w 7084249"/>
              <a:gd name="connsiteY2" fmla="*/ 2130552 h 2130552"/>
              <a:gd name="connsiteX3" fmla="*/ 0 w 7084249"/>
              <a:gd name="connsiteY3" fmla="*/ 2130552 h 213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4249" h="2130552">
                <a:moveTo>
                  <a:pt x="986725" y="0"/>
                </a:moveTo>
                <a:lnTo>
                  <a:pt x="7084249" y="0"/>
                </a:lnTo>
                <a:lnTo>
                  <a:pt x="7084249" y="2130552"/>
                </a:lnTo>
                <a:lnTo>
                  <a:pt x="0" y="213055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19">
            <a:extLst>
              <a:ext uri="{FF2B5EF4-FFF2-40B4-BE49-F238E27FC236}">
                <a16:creationId xmlns:a16="http://schemas.microsoft.com/office/drawing/2014/main" id="{FFE24BB0-6C00-4CD0-B19A-F41513025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3319"/>
            <a:ext cx="5925190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Freeform 22">
            <a:extLst>
              <a:ext uri="{FF2B5EF4-FFF2-40B4-BE49-F238E27FC236}">
                <a16:creationId xmlns:a16="http://schemas.microsoft.com/office/drawing/2014/main" id="{045D7A58-411F-4E92-A78E-A6FEB1890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1728"/>
            <a:ext cx="7112212" cy="2176272"/>
          </a:xfrm>
          <a:custGeom>
            <a:avLst/>
            <a:gdLst>
              <a:gd name="connsiteX0" fmla="*/ 0 w 7112212"/>
              <a:gd name="connsiteY0" fmla="*/ 0 h 2176272"/>
              <a:gd name="connsiteX1" fmla="*/ 7112212 w 7112212"/>
              <a:gd name="connsiteY1" fmla="*/ 0 h 2176272"/>
              <a:gd name="connsiteX2" fmla="*/ 6104313 w 7112212"/>
              <a:gd name="connsiteY2" fmla="*/ 2176272 h 2176272"/>
              <a:gd name="connsiteX3" fmla="*/ 0 w 7112212"/>
              <a:gd name="connsiteY3" fmla="*/ 2176272 h 217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212" h="2176272">
                <a:moveTo>
                  <a:pt x="0" y="0"/>
                </a:moveTo>
                <a:lnTo>
                  <a:pt x="7112212" y="0"/>
                </a:lnTo>
                <a:lnTo>
                  <a:pt x="6104313" y="2176272"/>
                </a:lnTo>
                <a:lnTo>
                  <a:pt x="0" y="217627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A picture containing icon&#10;&#10;Description automatically generated">
            <a:extLst>
              <a:ext uri="{FF2B5EF4-FFF2-40B4-BE49-F238E27FC236}">
                <a16:creationId xmlns:a16="http://schemas.microsoft.com/office/drawing/2014/main" id="{F8DD2477-F928-4797-BA8D-B3FFBEE9E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612" y="5081578"/>
            <a:ext cx="1376572" cy="13765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62A007-7096-4423-9F2B-86921CEEE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275" y="146602"/>
            <a:ext cx="2457450" cy="495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49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7A52B07-1776-4DB7-8885-4864601B9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534" y="6195534"/>
            <a:ext cx="662466" cy="6624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1197BB-5CBC-4ADF-B77B-43F4909ED9D3}"/>
              </a:ext>
            </a:extLst>
          </p:cNvPr>
          <p:cNvSpPr txBox="1"/>
          <p:nvPr/>
        </p:nvSpPr>
        <p:spPr>
          <a:xfrm>
            <a:off x="-2" y="271594"/>
            <a:ext cx="497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Suggested Track: 8 Classes per Week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527817F-CF97-4EE5-8A61-B4ACD562D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551168"/>
              </p:ext>
            </p:extLst>
          </p:nvPr>
        </p:nvGraphicFramePr>
        <p:xfrm>
          <a:off x="-2" y="904211"/>
          <a:ext cx="12192001" cy="5954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94">
                  <a:extLst>
                    <a:ext uri="{9D8B030D-6E8A-4147-A177-3AD203B41FA5}">
                      <a16:colId xmlns:a16="http://schemas.microsoft.com/office/drawing/2014/main" val="57034753"/>
                    </a:ext>
                  </a:extLst>
                </a:gridCol>
                <a:gridCol w="2827091">
                  <a:extLst>
                    <a:ext uri="{9D8B030D-6E8A-4147-A177-3AD203B41FA5}">
                      <a16:colId xmlns:a16="http://schemas.microsoft.com/office/drawing/2014/main" val="1472941771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2483491555"/>
                    </a:ext>
                  </a:extLst>
                </a:gridCol>
                <a:gridCol w="2860645">
                  <a:extLst>
                    <a:ext uri="{9D8B030D-6E8A-4147-A177-3AD203B41FA5}">
                      <a16:colId xmlns:a16="http://schemas.microsoft.com/office/drawing/2014/main" val="592039599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1966240675"/>
                    </a:ext>
                  </a:extLst>
                </a:gridCol>
                <a:gridCol w="2835479">
                  <a:extLst>
                    <a:ext uri="{9D8B030D-6E8A-4147-A177-3AD203B41FA5}">
                      <a16:colId xmlns:a16="http://schemas.microsoft.com/office/drawing/2014/main" val="697988285"/>
                    </a:ext>
                  </a:extLst>
                </a:gridCol>
                <a:gridCol w="774582">
                  <a:extLst>
                    <a:ext uri="{9D8B030D-6E8A-4147-A177-3AD203B41FA5}">
                      <a16:colId xmlns:a16="http://schemas.microsoft.com/office/drawing/2014/main" val="459794014"/>
                    </a:ext>
                  </a:extLst>
                </a:gridCol>
              </a:tblGrid>
              <a:tr h="152494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Comprehension Skill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Comprehension Skill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Words to Know (Paired Read)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10620"/>
                  </a:ext>
                </a:extLst>
              </a:tr>
              <a:tr h="1863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Pacing: 40mins, </a:t>
                      </a:r>
                    </a:p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3 times a week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4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94346"/>
                  </a:ext>
                </a:extLst>
              </a:tr>
              <a:tr h="31379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5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Check if students put right information in the graphic organizer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look for one more Key Detail on their own and complete the graphic organizer in PB.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Retell the story to the partner or to the class.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 / PB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Go to CE and have students make Key Detail chart of their favorite stories referring to Workstation Activity Card.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Workstation Activity Card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Talk about the picture to help students understand context of the word. 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Give definition of the word and read aloud the example sentence.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Go through the questions.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495084"/>
                  </a:ext>
                </a:extLst>
              </a:tr>
              <a:tr h="11860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en-US" altLang="ko-KR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en-US" altLang="ko-KR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2401"/>
                  </a:ext>
                </a:extLst>
              </a:tr>
              <a:tr h="135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Word List review and Words to Know (Paired Read)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CE and 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773675"/>
                  </a:ext>
                </a:extLst>
              </a:tr>
              <a:tr h="220269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Words to Know (Paired Read)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Paired Read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Grammar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71854"/>
                  </a:ext>
                </a:extLst>
              </a:tr>
              <a:tr h="77332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6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Word Test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Choose a word and make up another sentence.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CP, eBook and Word Test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listen to the text and revisit to answer the questions.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school rules and write what they learn about the school rules.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Think about why the author use the title “Rules of School?”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Answer Talk About It question.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 what a sentence is.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back to the story and talk about features of a sentence.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through the activities.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Visit CE and conduct interactive games.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CP, eBook and interactive games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717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097163"/>
                  </a:ext>
                </a:extLst>
              </a:tr>
              <a:tr h="1355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Comprehension Check-Up (Paired Read)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Grammar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897471"/>
                  </a:ext>
                </a:extLst>
              </a:tr>
              <a:tr h="220269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Make Connection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Research and Inquiry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Write About the Text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25142"/>
                  </a:ext>
                </a:extLst>
              </a:tr>
              <a:tr h="31379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7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Check homework.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the picture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Compare and contrast the given picture and the story students have read.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CE/ 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Referring to the example, have students come up with the question for School Activities Poll.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Choose how many classmates students will poll.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List the things to do at school using the examples.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Complete the chart and share the result with the class.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the prompt together.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through Student Model and point out Clues, Grammar and Focus on an Event.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through Writing Trait about Ideas.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73259"/>
                  </a:ext>
                </a:extLst>
              </a:tr>
              <a:tr h="1436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1961"/>
                  </a:ext>
                </a:extLst>
              </a:tr>
              <a:tr h="135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69905"/>
                  </a:ext>
                </a:extLst>
              </a:tr>
              <a:tr h="220269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Write About the Text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Assessment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62837"/>
                  </a:ext>
                </a:extLst>
              </a:tr>
              <a:tr h="3219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Day 8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Revise the given draft.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write their own writing after completing mind map.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Write about it.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Weekly Assessment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Weekly Assessment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that students learn about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RWC, CP,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826996"/>
                  </a:ext>
                </a:extLst>
              </a:tr>
              <a:tr h="1321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3390"/>
                  </a:ext>
                </a:extLst>
              </a:tr>
              <a:tr h="135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8084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DA21750-2003-4919-9D8A-2C764EC92234}"/>
              </a:ext>
            </a:extLst>
          </p:cNvPr>
          <p:cNvSpPr txBox="1"/>
          <p:nvPr/>
        </p:nvSpPr>
        <p:spPr>
          <a:xfrm>
            <a:off x="9750803" y="202035"/>
            <a:ext cx="244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rgbClr val="FF0000"/>
                </a:solidFill>
              </a:rPr>
              <a:t>RWC: Reading and Writing Companion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CP: Classroom PPT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PB: Practice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TE: Teacher’s Edition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CE: </a:t>
            </a:r>
            <a:r>
              <a:rPr lang="en-US" altLang="ko-KR" sz="800" b="1" dirty="0" err="1">
                <a:solidFill>
                  <a:srgbClr val="FF0000"/>
                </a:solidFill>
              </a:rPr>
              <a:t>ConnectED</a:t>
            </a:r>
            <a:r>
              <a:rPr lang="en-US" altLang="ko-KR" sz="800" b="1" dirty="0">
                <a:solidFill>
                  <a:srgbClr val="FF0000"/>
                </a:solidFill>
              </a:rPr>
              <a:t> (Digital Platform)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56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7A52B07-1776-4DB7-8885-4864601B9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534" y="6195534"/>
            <a:ext cx="662466" cy="6624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610914-3076-46F1-9370-00EE8DA046C6}"/>
              </a:ext>
            </a:extLst>
          </p:cNvPr>
          <p:cNvSpPr txBox="1"/>
          <p:nvPr/>
        </p:nvSpPr>
        <p:spPr>
          <a:xfrm>
            <a:off x="0" y="159391"/>
            <a:ext cx="355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 Track: 6 Classes per Week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65C9D93-6125-45F7-87D4-FB1A5D487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798829"/>
              </p:ext>
            </p:extLst>
          </p:nvPr>
        </p:nvGraphicFramePr>
        <p:xfrm>
          <a:off x="19048" y="715629"/>
          <a:ext cx="12192001" cy="6157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94">
                  <a:extLst>
                    <a:ext uri="{9D8B030D-6E8A-4147-A177-3AD203B41FA5}">
                      <a16:colId xmlns:a16="http://schemas.microsoft.com/office/drawing/2014/main" val="57034753"/>
                    </a:ext>
                  </a:extLst>
                </a:gridCol>
                <a:gridCol w="2827091">
                  <a:extLst>
                    <a:ext uri="{9D8B030D-6E8A-4147-A177-3AD203B41FA5}">
                      <a16:colId xmlns:a16="http://schemas.microsoft.com/office/drawing/2014/main" val="1472941771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2483491555"/>
                    </a:ext>
                  </a:extLst>
                </a:gridCol>
                <a:gridCol w="2860645">
                  <a:extLst>
                    <a:ext uri="{9D8B030D-6E8A-4147-A177-3AD203B41FA5}">
                      <a16:colId xmlns:a16="http://schemas.microsoft.com/office/drawing/2014/main" val="592039599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1966240675"/>
                    </a:ext>
                  </a:extLst>
                </a:gridCol>
                <a:gridCol w="2835479">
                  <a:extLst>
                    <a:ext uri="{9D8B030D-6E8A-4147-A177-3AD203B41FA5}">
                      <a16:colId xmlns:a16="http://schemas.microsoft.com/office/drawing/2014/main" val="697988285"/>
                    </a:ext>
                  </a:extLst>
                </a:gridCol>
                <a:gridCol w="774582">
                  <a:extLst>
                    <a:ext uri="{9D8B030D-6E8A-4147-A177-3AD203B41FA5}">
                      <a16:colId xmlns:a16="http://schemas.microsoft.com/office/drawing/2014/main" val="459794014"/>
                    </a:ext>
                  </a:extLst>
                </a:gridCol>
              </a:tblGrid>
              <a:tr h="26739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Unit Opener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Weekly Opener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Phonics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10620"/>
                  </a:ext>
                </a:extLst>
              </a:tr>
              <a:tr h="3268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Pacing: 40mins, </a:t>
                      </a:r>
                    </a:p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3 times a week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4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94346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1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</a:t>
                      </a:r>
                      <a:r>
                        <a:rPr lang="ko-KR" altLang="en-US" sz="800" i="1" dirty="0"/>
                        <a:t> </a:t>
                      </a:r>
                      <a:r>
                        <a:rPr lang="en-US" altLang="ko-KR" sz="800" i="1" dirty="0"/>
                        <a:t>about</a:t>
                      </a:r>
                      <a:r>
                        <a:rPr lang="ko-KR" altLang="en-US" sz="800" i="1" dirty="0"/>
                        <a:t> </a:t>
                      </a:r>
                      <a:r>
                        <a:rPr lang="en-US" altLang="ko-KR" sz="800" i="1" dirty="0"/>
                        <a:t>the pictures.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read aloud Big idea Question.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Circle the girl who is riding a bike and recognize specialty of each child in the picture.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Have students listen to and read aloud Essential Question.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Using examples, have students talk about school activities. 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Have students draw one of the activities.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Present the picture to the class.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Model short ‘a’ sound and write the words that have short ‘a’ sound.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Blend the phonemes and talk about the word.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Practice fluency by reading the given sentences.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Have students go to the story and find the words that have short ‘a’ sound.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495084"/>
                  </a:ext>
                </a:extLst>
              </a:tr>
              <a:tr h="35652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en-US" altLang="ko-KR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20mins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2401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Weekly Concept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Phonics in PB and Interactive Games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 and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77367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Words to Know (Shared Read)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Shared Read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Respond to Reading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71854"/>
                  </a:ext>
                </a:extLst>
              </a:tr>
              <a:tr h="4456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2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read, spell, and write the High Frequency Words and read the example sentence.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the picture of the keyword and go through example sentence.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Answer the question and do Your Turn.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</a:t>
                      </a:r>
                      <a:r>
                        <a:rPr lang="ko-KR" altLang="en-US" sz="800" i="1" dirty="0"/>
                        <a:t> </a:t>
                      </a:r>
                      <a:r>
                        <a:rPr lang="en-US" altLang="ko-KR" sz="800" i="1" dirty="0"/>
                        <a:t>about</a:t>
                      </a:r>
                      <a:r>
                        <a:rPr lang="ko-KR" altLang="en-US" sz="800" i="1" dirty="0"/>
                        <a:t> </a:t>
                      </a:r>
                      <a:r>
                        <a:rPr lang="en-US" altLang="ko-KR" sz="800" i="1" dirty="0"/>
                        <a:t>Essential Question and read aloud the title.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listen to the story.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through Find Text Evidence.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Check the comprehension in PB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 / 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answer the question with their partners and find text evidence.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Put page number that they find the text evidence.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71733"/>
                  </a:ext>
                </a:extLst>
              </a:tr>
              <a:tr h="2376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23mins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7mins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549654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Review Vocab List and Words to Know (Shared Read)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CE and 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897471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Genre Study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Comprehension Skill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Words to Know (Paired Read)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25142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3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Word Test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 the features of Realistic Fiction.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back to the story and model how to find the features of Realistic Fiction.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complete the graphic organizer with their partner.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Check the answer.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CP, eBook and Word Test in CE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 what Key Detail is.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back to the story and model how to find Key Detail.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follow your model to look for Key Detail and then complete the graphic organizer.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go back to the story by themselves and complete the graphic organizer in PB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 / PB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altLang="ko-KR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Talk about the pictures and help students understand context of the words.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altLang="ko-KR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Have them listen to the words.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73259"/>
                  </a:ext>
                </a:extLst>
              </a:tr>
              <a:tr h="3565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1961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Go through Word List (Paired Read)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6990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Words to Know (Paired Read)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Paired Read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Paired Read (Activity)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62837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Day 4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read the word and example sentence.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Answer the question and do Your Turn.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Word Test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CP, eBook and Word Test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listen to and read aloud the text.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Reread the text and answer the question.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Check comprehension in PB.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 / 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rules students learn from the text.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Revisit the text and complete the graphic organizer.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Answer the question about why the author use the title “Rules at School?”.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talk about Talk About It question.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826996"/>
                  </a:ext>
                </a:extLst>
              </a:tr>
              <a:tr h="2376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3390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Words to Know (Paired Read)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Comprehension Check-Up (Paired Read)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80846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37B543E-30F6-4701-A2C7-D7D1F8FB0434}"/>
              </a:ext>
            </a:extLst>
          </p:cNvPr>
          <p:cNvSpPr txBox="1"/>
          <p:nvPr/>
        </p:nvSpPr>
        <p:spPr>
          <a:xfrm>
            <a:off x="9750803" y="-3526"/>
            <a:ext cx="244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rgbClr val="FF0000"/>
                </a:solidFill>
              </a:rPr>
              <a:t>RWC: Reading and Writing Companion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CP: Classroom PPT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PB: Practice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TE: Teacher’s Edition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CE: </a:t>
            </a:r>
            <a:r>
              <a:rPr lang="en-US" altLang="ko-KR" sz="800" b="1" dirty="0" err="1">
                <a:solidFill>
                  <a:srgbClr val="FF0000"/>
                </a:solidFill>
              </a:rPr>
              <a:t>ConnectED</a:t>
            </a:r>
            <a:r>
              <a:rPr lang="en-US" altLang="ko-KR" sz="800" b="1" dirty="0">
                <a:solidFill>
                  <a:srgbClr val="FF0000"/>
                </a:solidFill>
              </a:rPr>
              <a:t> (Digital Platform)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99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7A52B07-1776-4DB7-8885-4864601B9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534" y="6195534"/>
            <a:ext cx="662466" cy="6624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610914-3076-46F1-9370-00EE8DA046C6}"/>
              </a:ext>
            </a:extLst>
          </p:cNvPr>
          <p:cNvSpPr txBox="1"/>
          <p:nvPr/>
        </p:nvSpPr>
        <p:spPr>
          <a:xfrm>
            <a:off x="0" y="288809"/>
            <a:ext cx="411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Fast Track: 6 Classes per Week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65C9D93-6125-45F7-87D4-FB1A5D487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421417"/>
              </p:ext>
            </p:extLst>
          </p:nvPr>
        </p:nvGraphicFramePr>
        <p:xfrm>
          <a:off x="0" y="910765"/>
          <a:ext cx="12192001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94">
                  <a:extLst>
                    <a:ext uri="{9D8B030D-6E8A-4147-A177-3AD203B41FA5}">
                      <a16:colId xmlns:a16="http://schemas.microsoft.com/office/drawing/2014/main" val="57034753"/>
                    </a:ext>
                  </a:extLst>
                </a:gridCol>
                <a:gridCol w="2827091">
                  <a:extLst>
                    <a:ext uri="{9D8B030D-6E8A-4147-A177-3AD203B41FA5}">
                      <a16:colId xmlns:a16="http://schemas.microsoft.com/office/drawing/2014/main" val="1472941771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2483491555"/>
                    </a:ext>
                  </a:extLst>
                </a:gridCol>
                <a:gridCol w="2860645">
                  <a:extLst>
                    <a:ext uri="{9D8B030D-6E8A-4147-A177-3AD203B41FA5}">
                      <a16:colId xmlns:a16="http://schemas.microsoft.com/office/drawing/2014/main" val="592039599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1966240675"/>
                    </a:ext>
                  </a:extLst>
                </a:gridCol>
                <a:gridCol w="2835479">
                  <a:extLst>
                    <a:ext uri="{9D8B030D-6E8A-4147-A177-3AD203B41FA5}">
                      <a16:colId xmlns:a16="http://schemas.microsoft.com/office/drawing/2014/main" val="697988285"/>
                    </a:ext>
                  </a:extLst>
                </a:gridCol>
                <a:gridCol w="774582">
                  <a:extLst>
                    <a:ext uri="{9D8B030D-6E8A-4147-A177-3AD203B41FA5}">
                      <a16:colId xmlns:a16="http://schemas.microsoft.com/office/drawing/2014/main" val="4597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Grammar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Make Connection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Research and Inquiry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10620"/>
                  </a:ext>
                </a:extLst>
              </a:tr>
              <a:tr h="2477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Pacing: 40mins, </a:t>
                      </a:r>
                    </a:p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3 times a week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4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94346"/>
                  </a:ext>
                </a:extLst>
              </a:tr>
              <a:tr h="42787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5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 what a sentence is.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back to the story and check the features of sentence.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through the activity.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Do the activities in PB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Talk about the picture.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Compare and contrast the given picture and the story students have read.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Referring to the example, have students come up with the question for School Activities Poll.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Choose how many classmates students will poll.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List the things to do at school using the example.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Complete the chart and share the result with the class.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495084"/>
                  </a:ext>
                </a:extLst>
              </a:tr>
              <a:tr h="27023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en-US" altLang="ko-KR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20mins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2401"/>
                  </a:ext>
                </a:extLst>
              </a:tr>
              <a:tr h="1801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Interactive Games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773675"/>
                  </a:ext>
                </a:extLst>
              </a:tr>
              <a:tr h="29275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Write About the Text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Assessment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71854"/>
                  </a:ext>
                </a:extLst>
              </a:tr>
              <a:tr h="33779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6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the prompt together.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through Student Model and point out Clues, Grammar and Focus on an Event.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Underline Matt’s single event and answer the questions about draft model.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 / 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Weekly Assessment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Weekly Assessment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answer the question with their partners and find text evidence.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RWC, CP,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71733"/>
                  </a:ext>
                </a:extLst>
              </a:tr>
              <a:tr h="2263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7mins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549654"/>
                  </a:ext>
                </a:extLst>
              </a:tr>
              <a:tr h="180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Write About the Text: Your Turn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89747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37B543E-30F6-4701-A2C7-D7D1F8FB0434}"/>
              </a:ext>
            </a:extLst>
          </p:cNvPr>
          <p:cNvSpPr txBox="1"/>
          <p:nvPr/>
        </p:nvSpPr>
        <p:spPr>
          <a:xfrm>
            <a:off x="9750803" y="100668"/>
            <a:ext cx="244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rgbClr val="FF0000"/>
                </a:solidFill>
              </a:rPr>
              <a:t>RWC: Reading and Writing Companion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CP: Classroom PPT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PB: Practice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TE: Teacher’s Edition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CE: </a:t>
            </a:r>
            <a:r>
              <a:rPr lang="en-US" altLang="ko-KR" sz="800" b="1" dirty="0" err="1">
                <a:solidFill>
                  <a:srgbClr val="FF0000"/>
                </a:solidFill>
              </a:rPr>
              <a:t>ConnectED</a:t>
            </a:r>
            <a:r>
              <a:rPr lang="en-US" altLang="ko-KR" sz="800" b="1" dirty="0">
                <a:solidFill>
                  <a:srgbClr val="FF0000"/>
                </a:solidFill>
              </a:rPr>
              <a:t> (Digital Platform)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34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7A52B07-1776-4DB7-8885-4864601B9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534" y="6195534"/>
            <a:ext cx="662466" cy="6624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1197BB-5CBC-4ADF-B77B-43F4909ED9D3}"/>
              </a:ext>
            </a:extLst>
          </p:cNvPr>
          <p:cNvSpPr txBox="1"/>
          <p:nvPr/>
        </p:nvSpPr>
        <p:spPr>
          <a:xfrm>
            <a:off x="0" y="201221"/>
            <a:ext cx="427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Extended Track: 12 Classes per Week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DBD3D7-772C-45C2-A5C8-4D34320AA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215469"/>
              </p:ext>
            </p:extLst>
          </p:nvPr>
        </p:nvGraphicFramePr>
        <p:xfrm>
          <a:off x="-2" y="802844"/>
          <a:ext cx="12192001" cy="605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94">
                  <a:extLst>
                    <a:ext uri="{9D8B030D-6E8A-4147-A177-3AD203B41FA5}">
                      <a16:colId xmlns:a16="http://schemas.microsoft.com/office/drawing/2014/main" val="57034753"/>
                    </a:ext>
                  </a:extLst>
                </a:gridCol>
                <a:gridCol w="2827091">
                  <a:extLst>
                    <a:ext uri="{9D8B030D-6E8A-4147-A177-3AD203B41FA5}">
                      <a16:colId xmlns:a16="http://schemas.microsoft.com/office/drawing/2014/main" val="1472941771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2483491555"/>
                    </a:ext>
                  </a:extLst>
                </a:gridCol>
                <a:gridCol w="2860645">
                  <a:extLst>
                    <a:ext uri="{9D8B030D-6E8A-4147-A177-3AD203B41FA5}">
                      <a16:colId xmlns:a16="http://schemas.microsoft.com/office/drawing/2014/main" val="592039599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1966240675"/>
                    </a:ext>
                  </a:extLst>
                </a:gridCol>
                <a:gridCol w="2835479">
                  <a:extLst>
                    <a:ext uri="{9D8B030D-6E8A-4147-A177-3AD203B41FA5}">
                      <a16:colId xmlns:a16="http://schemas.microsoft.com/office/drawing/2014/main" val="697988285"/>
                    </a:ext>
                  </a:extLst>
                </a:gridCol>
                <a:gridCol w="774582">
                  <a:extLst>
                    <a:ext uri="{9D8B030D-6E8A-4147-A177-3AD203B41FA5}">
                      <a16:colId xmlns:a16="http://schemas.microsoft.com/office/drawing/2014/main" val="459794014"/>
                    </a:ext>
                  </a:extLst>
                </a:gridCol>
              </a:tblGrid>
              <a:tr h="26739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Unit Opener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Weekly Opener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Weekly</a:t>
                      </a:r>
                      <a:r>
                        <a:rPr lang="ko-KR" altLang="en-US" sz="1000" dirty="0"/>
                        <a:t> </a:t>
                      </a:r>
                      <a:r>
                        <a:rPr lang="en-US" altLang="ko-KR" sz="1000" dirty="0"/>
                        <a:t>Opener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10620"/>
                  </a:ext>
                </a:extLst>
              </a:tr>
              <a:tr h="3268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Pacing: 40mins, </a:t>
                      </a:r>
                    </a:p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3 times a week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4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94346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1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look at the pictures.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read aloud Big idea Question.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the picture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Circle the girl who is riding a bike and recognize specialty of each child in the picture.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Have students listen and read aloud Essential Question.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Go through Classroom PPT.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Talk about the given pictures and additional questions.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Have students watch Weekly Opener Video.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CP, eBook and Weekly Opener Video in CE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Talk about school activities using the words and pictures.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Draw and write about school activities your students do.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Present their work in front of the class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Answer Talk About It question.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4950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en-US" altLang="ko-KR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20mins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2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Weekly Concept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77367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Phonics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Phonics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Words to Know (Shared Read)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71854"/>
                  </a:ext>
                </a:extLst>
              </a:tr>
              <a:tr h="4456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2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Model short ‘a’ sound and write the words that have short ‘a’ sound.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Blend the phonemes and talk about the word.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Practice fluency by reading the given sentences.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to CE and play interactive games.</a:t>
                      </a:r>
                      <a:endParaRPr lang="ko-KR" altLang="en-US" sz="800" i="1" dirty="0"/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go to the story and find the words that have short ‘a’ sound.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eBook and interactive Games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through Word List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read, spell, and write the High Frequency Words and answer the question.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the picture of the keyword and go through example sentence.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CP, eBook and Word List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717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549654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Phonics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Review Word List and Words to Know (Shared Read)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CE and 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897471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Words to Know (Shared Read)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Words to Know (Shared Read)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Shared Read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25142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3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Check homework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Answer the question and do Your Turn.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Word Test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CP, eBook and Word Test in CE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to CE and do Interactive Games for vocabulary.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i="0" dirty="0"/>
                        <a:t>Interactive Games in CE</a:t>
                      </a:r>
                      <a:endParaRPr lang="ko-KR" altLang="en-US" sz="800" i="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listen to and read aloud Essential Question.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Essential Question.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Listen to and read aloud the story.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through Text Evidence by rereading the story.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732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1961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6990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Shared Read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Shared Read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Respond to Reading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62837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Day 4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through Text Evidence by rereading the story.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Check comprehension using activities in PB.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 / 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read Take-Home Stories.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Recognize High Frequency Words and Phonics Words from the story.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Ask comprehension check-up question.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Take-Home Story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answer the question with their partners and find text evidence.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Put page number that they find the text evidence. 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8269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3390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8084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66F5AAB-1706-439C-94E2-1B3F3F400E3C}"/>
              </a:ext>
            </a:extLst>
          </p:cNvPr>
          <p:cNvSpPr txBox="1"/>
          <p:nvPr/>
        </p:nvSpPr>
        <p:spPr>
          <a:xfrm>
            <a:off x="9750803" y="85433"/>
            <a:ext cx="244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rgbClr val="FF0000"/>
                </a:solidFill>
              </a:rPr>
              <a:t>RWC: Reading and Writing Companion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CP: Classroom PPT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PB: Practice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TE: Teacher’s Edition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CE: </a:t>
            </a:r>
            <a:r>
              <a:rPr lang="en-US" altLang="ko-KR" sz="800" b="1" dirty="0" err="1">
                <a:solidFill>
                  <a:srgbClr val="FF0000"/>
                </a:solidFill>
              </a:rPr>
              <a:t>ConnectED</a:t>
            </a:r>
            <a:r>
              <a:rPr lang="en-US" altLang="ko-KR" sz="800" b="1" dirty="0">
                <a:solidFill>
                  <a:srgbClr val="FF0000"/>
                </a:solidFill>
              </a:rPr>
              <a:t> (Digital Platform)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51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7A52B07-1776-4DB7-8885-4864601B9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534" y="6195534"/>
            <a:ext cx="662466" cy="6624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1197BB-5CBC-4ADF-B77B-43F4909ED9D3}"/>
              </a:ext>
            </a:extLst>
          </p:cNvPr>
          <p:cNvSpPr txBox="1"/>
          <p:nvPr/>
        </p:nvSpPr>
        <p:spPr>
          <a:xfrm>
            <a:off x="0" y="209725"/>
            <a:ext cx="427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Extended Track: 12 Classes per Week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DBD3D7-772C-45C2-A5C8-4D34320AA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822619"/>
              </p:ext>
            </p:extLst>
          </p:nvPr>
        </p:nvGraphicFramePr>
        <p:xfrm>
          <a:off x="-2" y="793319"/>
          <a:ext cx="12192001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94">
                  <a:extLst>
                    <a:ext uri="{9D8B030D-6E8A-4147-A177-3AD203B41FA5}">
                      <a16:colId xmlns:a16="http://schemas.microsoft.com/office/drawing/2014/main" val="57034753"/>
                    </a:ext>
                  </a:extLst>
                </a:gridCol>
                <a:gridCol w="2827091">
                  <a:extLst>
                    <a:ext uri="{9D8B030D-6E8A-4147-A177-3AD203B41FA5}">
                      <a16:colId xmlns:a16="http://schemas.microsoft.com/office/drawing/2014/main" val="1472941771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2483491555"/>
                    </a:ext>
                  </a:extLst>
                </a:gridCol>
                <a:gridCol w="2860645">
                  <a:extLst>
                    <a:ext uri="{9D8B030D-6E8A-4147-A177-3AD203B41FA5}">
                      <a16:colId xmlns:a16="http://schemas.microsoft.com/office/drawing/2014/main" val="592039599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1966240675"/>
                    </a:ext>
                  </a:extLst>
                </a:gridCol>
                <a:gridCol w="2835479">
                  <a:extLst>
                    <a:ext uri="{9D8B030D-6E8A-4147-A177-3AD203B41FA5}">
                      <a16:colId xmlns:a16="http://schemas.microsoft.com/office/drawing/2014/main" val="697988285"/>
                    </a:ext>
                  </a:extLst>
                </a:gridCol>
                <a:gridCol w="774582">
                  <a:extLst>
                    <a:ext uri="{9D8B030D-6E8A-4147-A177-3AD203B41FA5}">
                      <a16:colId xmlns:a16="http://schemas.microsoft.com/office/drawing/2014/main" val="459794014"/>
                    </a:ext>
                  </a:extLst>
                </a:gridCol>
              </a:tblGrid>
              <a:tr h="26739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Genre Study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Comprehension Skill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Comprehension Skill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10620"/>
                  </a:ext>
                </a:extLst>
              </a:tr>
              <a:tr h="3268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Pacing: 40mins, </a:t>
                      </a:r>
                    </a:p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3 times a week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4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94346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5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 the features of Realistic Fiction.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back to the story and model how to find the features of Realistic Fiction.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complete the graphic organizer with their partner.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Check the answer.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 what Key Detail is.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back to the story and model how to find Key Details.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follow your model to look for Key Details and then complete the graphic organizer.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Have students check the answer with their partner.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4950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2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77367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Comprehension Skill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Comprehension Skill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Comprehension Skill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71854"/>
                  </a:ext>
                </a:extLst>
              </a:tr>
              <a:tr h="4456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6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Have students fine more Key Detail and complete the graphic organizer in PB.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Retell the story using the information they gather in the graphic organizer.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 / 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to CE and have students make Key Detail chart of their favorite stories referring to Workstation Activity Card.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Workstation Activity Card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Referring to Workstation Activity Card, have students draw their school.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Add Key Detail about their school.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Trade the work with the partner.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Find Key Detail and write it under the picture.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Workstation Activity Card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717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549654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897471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Words to Know (Paired Read)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Words to Know (Paired Read)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Paired Read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25142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7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through Word List.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the picture to give students context of the word.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Share definition of the word.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aloud example sentence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the question.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CP, eBook and Word List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make another sentence for the word.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through activities in PB.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i="0" dirty="0"/>
                        <a:t>RWC / CP and eBook / PB</a:t>
                      </a:r>
                      <a:endParaRPr lang="ko-KR" altLang="en-US" sz="800" i="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listen to and read aloud the text.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Find the answer the question by rereading the text.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732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1961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Comprehension Check-Up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6990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Paired Read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Paired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Read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Grammar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62837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Day 8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Word Test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Check homework.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paired up and talk about the answer they find last class.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CP, eBook and Word Test in CE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the school rules students learn from the text.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Using text evidence, complete the graphic organizer.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why the author use the title “Rules at School?”.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talk about how this text is helpful for children at school with their partner.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 what a sentence is.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back to the story and talk about features of sentence.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826996"/>
                  </a:ext>
                </a:extLst>
              </a:tr>
              <a:tr h="2376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3390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8084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66F5AAB-1706-439C-94E2-1B3F3F400E3C}"/>
              </a:ext>
            </a:extLst>
          </p:cNvPr>
          <p:cNvSpPr txBox="1"/>
          <p:nvPr/>
        </p:nvSpPr>
        <p:spPr>
          <a:xfrm>
            <a:off x="9750803" y="50334"/>
            <a:ext cx="244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rgbClr val="FF0000"/>
                </a:solidFill>
              </a:rPr>
              <a:t>RWC: Reading and Writing Companion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CP: Classroom PPT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PB: Practice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TE: Teacher’s Edition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CE: </a:t>
            </a:r>
            <a:r>
              <a:rPr lang="en-US" altLang="ko-KR" sz="800" b="1" dirty="0" err="1">
                <a:solidFill>
                  <a:srgbClr val="FF0000"/>
                </a:solidFill>
              </a:rPr>
              <a:t>ConnectED</a:t>
            </a:r>
            <a:r>
              <a:rPr lang="en-US" altLang="ko-KR" sz="800" b="1" dirty="0">
                <a:solidFill>
                  <a:srgbClr val="FF0000"/>
                </a:solidFill>
              </a:rPr>
              <a:t> (Digital Platform)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33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7A52B07-1776-4DB7-8885-4864601B9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534" y="6195534"/>
            <a:ext cx="662466" cy="6624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1197BB-5CBC-4ADF-B77B-43F4909ED9D3}"/>
              </a:ext>
            </a:extLst>
          </p:cNvPr>
          <p:cNvSpPr txBox="1"/>
          <p:nvPr/>
        </p:nvSpPr>
        <p:spPr>
          <a:xfrm>
            <a:off x="0" y="345446"/>
            <a:ext cx="427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Extended Track: 12 Classes per Week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DBD3D7-772C-45C2-A5C8-4D34320AA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519071"/>
              </p:ext>
            </p:extLst>
          </p:nvPr>
        </p:nvGraphicFramePr>
        <p:xfrm>
          <a:off x="-2" y="1053378"/>
          <a:ext cx="12192001" cy="5802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94">
                  <a:extLst>
                    <a:ext uri="{9D8B030D-6E8A-4147-A177-3AD203B41FA5}">
                      <a16:colId xmlns:a16="http://schemas.microsoft.com/office/drawing/2014/main" val="57034753"/>
                    </a:ext>
                  </a:extLst>
                </a:gridCol>
                <a:gridCol w="2827091">
                  <a:extLst>
                    <a:ext uri="{9D8B030D-6E8A-4147-A177-3AD203B41FA5}">
                      <a16:colId xmlns:a16="http://schemas.microsoft.com/office/drawing/2014/main" val="1472941771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2483491555"/>
                    </a:ext>
                  </a:extLst>
                </a:gridCol>
                <a:gridCol w="2860645">
                  <a:extLst>
                    <a:ext uri="{9D8B030D-6E8A-4147-A177-3AD203B41FA5}">
                      <a16:colId xmlns:a16="http://schemas.microsoft.com/office/drawing/2014/main" val="592039599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1966240675"/>
                    </a:ext>
                  </a:extLst>
                </a:gridCol>
                <a:gridCol w="2835479">
                  <a:extLst>
                    <a:ext uri="{9D8B030D-6E8A-4147-A177-3AD203B41FA5}">
                      <a16:colId xmlns:a16="http://schemas.microsoft.com/office/drawing/2014/main" val="697988285"/>
                    </a:ext>
                  </a:extLst>
                </a:gridCol>
                <a:gridCol w="774582">
                  <a:extLst>
                    <a:ext uri="{9D8B030D-6E8A-4147-A177-3AD203B41FA5}">
                      <a16:colId xmlns:a16="http://schemas.microsoft.com/office/drawing/2014/main" val="459794014"/>
                    </a:ext>
                  </a:extLst>
                </a:gridCol>
              </a:tblGrid>
              <a:tr h="26739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Grammar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Grammar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Make Connection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10620"/>
                  </a:ext>
                </a:extLst>
              </a:tr>
              <a:tr h="3268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Pacing: 40mins, </a:t>
                      </a:r>
                    </a:p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3 times a week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4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94346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9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Find text evidence of sentence features in the story.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through activities.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do the grammar activities in PB.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 / 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Go to CE and do Interactive Games for Grammar.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Interactive Games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Talk about the picture. 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Talk about what children are doing in the story. 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4950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en-US" altLang="ko-KR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2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77367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Make Connection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Research and Inquiry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Research and Inquiry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71854"/>
                  </a:ext>
                </a:extLst>
              </a:tr>
              <a:tr h="4456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10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Have students complete the Venn diagram using the sentence starters.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Talk about Essential Question.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Referring to the example, have students come up with the question for School Activities Poll.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Choose how many classmates students will poll.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List the things to do at school using the examples.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Complete the table using their own words and conduct the poll.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Write the result.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Present their work to the class.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717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7mins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18mins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549654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897471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Write About the Text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Write About the Text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Write About the Text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25142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11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aloud the prompt.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go back to the story and answer the question.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Student Model and find out Clues, Grammar, and Focus on Event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Writing Traits (Ideas) by analyzing Matt’s</a:t>
                      </a:r>
                      <a:r>
                        <a:rPr lang="ko-KR" altLang="en-US" sz="800" i="1" dirty="0"/>
                        <a:t> </a:t>
                      </a:r>
                      <a:r>
                        <a:rPr lang="en-US" altLang="ko-KR" sz="800" i="1" dirty="0"/>
                        <a:t>Model in PB.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Add more details to Draft Model by answer the questions.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i="0" dirty="0"/>
                        <a:t>PB</a:t>
                      </a:r>
                      <a:endParaRPr lang="ko-KR" altLang="en-US" sz="800" i="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Kim’s Model in Workstation Activity Card.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Rewrite Kim’s story on separate pater or students’ notebook.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Take out the sentence that doesn’t belong.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Draw a picture for Kim’s story.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Workstation Activity Card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732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1961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Draw and write one thing students do this morning.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6990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Write About the Text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Assessment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62837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Day 12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question in Your Turn and brainstorm the idea using the mind map in PB.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write students their story.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 / PB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Weekly Assessment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Weekly Assessment in CE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826996"/>
                  </a:ext>
                </a:extLst>
              </a:tr>
              <a:tr h="2376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3390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8084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66F5AAB-1706-439C-94E2-1B3F3F400E3C}"/>
              </a:ext>
            </a:extLst>
          </p:cNvPr>
          <p:cNvSpPr txBox="1"/>
          <p:nvPr/>
        </p:nvSpPr>
        <p:spPr>
          <a:xfrm>
            <a:off x="9750803" y="176169"/>
            <a:ext cx="244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rgbClr val="FF0000"/>
                </a:solidFill>
              </a:rPr>
              <a:t>RWC: Reading and Writing Companion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CP: Classroom PPT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PB: Practice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TE: Teacher’s Edition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CE: </a:t>
            </a:r>
            <a:r>
              <a:rPr lang="en-US" altLang="ko-KR" sz="800" b="1" dirty="0" err="1">
                <a:solidFill>
                  <a:srgbClr val="FF0000"/>
                </a:solidFill>
              </a:rPr>
              <a:t>ConnectED</a:t>
            </a:r>
            <a:r>
              <a:rPr lang="en-US" altLang="ko-KR" sz="800" b="1" dirty="0">
                <a:solidFill>
                  <a:srgbClr val="FF0000"/>
                </a:solidFill>
              </a:rPr>
              <a:t> (Digital Platform)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49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6B180B-289F-4CB2-A7B5-A96CA8049E58}"/>
              </a:ext>
            </a:extLst>
          </p:cNvPr>
          <p:cNvSpPr txBox="1"/>
          <p:nvPr/>
        </p:nvSpPr>
        <p:spPr>
          <a:xfrm>
            <a:off x="3858935" y="2767280"/>
            <a:ext cx="41168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</a:rPr>
              <a:t>Grade 2</a:t>
            </a:r>
            <a:endParaRPr lang="ko-KR" alt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1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7A52B07-1776-4DB7-8885-4864601B9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534" y="6195534"/>
            <a:ext cx="662466" cy="6624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1197BB-5CBC-4ADF-B77B-43F4909ED9D3}"/>
              </a:ext>
            </a:extLst>
          </p:cNvPr>
          <p:cNvSpPr txBox="1"/>
          <p:nvPr/>
        </p:nvSpPr>
        <p:spPr>
          <a:xfrm>
            <a:off x="-2" y="167442"/>
            <a:ext cx="440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Suggested Track: 12 Classes per Week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DBD3D7-772C-45C2-A5C8-4D34320AA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314451"/>
              </p:ext>
            </p:extLst>
          </p:nvPr>
        </p:nvGraphicFramePr>
        <p:xfrm>
          <a:off x="0" y="754662"/>
          <a:ext cx="12192001" cy="6107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94">
                  <a:extLst>
                    <a:ext uri="{9D8B030D-6E8A-4147-A177-3AD203B41FA5}">
                      <a16:colId xmlns:a16="http://schemas.microsoft.com/office/drawing/2014/main" val="57034753"/>
                    </a:ext>
                  </a:extLst>
                </a:gridCol>
                <a:gridCol w="2827091">
                  <a:extLst>
                    <a:ext uri="{9D8B030D-6E8A-4147-A177-3AD203B41FA5}">
                      <a16:colId xmlns:a16="http://schemas.microsoft.com/office/drawing/2014/main" val="1472941771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2483491555"/>
                    </a:ext>
                  </a:extLst>
                </a:gridCol>
                <a:gridCol w="2860645">
                  <a:extLst>
                    <a:ext uri="{9D8B030D-6E8A-4147-A177-3AD203B41FA5}">
                      <a16:colId xmlns:a16="http://schemas.microsoft.com/office/drawing/2014/main" val="592039599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1966240675"/>
                    </a:ext>
                  </a:extLst>
                </a:gridCol>
                <a:gridCol w="2835479">
                  <a:extLst>
                    <a:ext uri="{9D8B030D-6E8A-4147-A177-3AD203B41FA5}">
                      <a16:colId xmlns:a16="http://schemas.microsoft.com/office/drawing/2014/main" val="697988285"/>
                    </a:ext>
                  </a:extLst>
                </a:gridCol>
                <a:gridCol w="774582">
                  <a:extLst>
                    <a:ext uri="{9D8B030D-6E8A-4147-A177-3AD203B41FA5}">
                      <a16:colId xmlns:a16="http://schemas.microsoft.com/office/drawing/2014/main" val="459794014"/>
                    </a:ext>
                  </a:extLst>
                </a:gridCol>
              </a:tblGrid>
              <a:tr h="26739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Key Concept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Key Concept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Vocabulary (Shared Read)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10620"/>
                  </a:ext>
                </a:extLst>
              </a:tr>
              <a:tr h="3268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Pacing: 40mins, </a:t>
                      </a:r>
                    </a:p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3 times a week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4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94346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1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read aloud Key Concept and Essential Question.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the family in the picture.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the picture description.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Use the examples, have students compare holidays around world.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Check the answer with the partner.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Watch Build Knowledge Video.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Have students answer the question about holidays that families celebrate all around world in PB.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Build Knowledge Video in CE / 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Go through Vocabulary List.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Have students listen to the word, part of speech, definition, example sentence and question.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RWC / CP and eBook in CE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4950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en-US" altLang="ko-KR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12mins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13mins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2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Vocabulary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77367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Vocabulary (Shared Read)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Vocabulary (Shared Read)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Shared Read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71854"/>
                  </a:ext>
                </a:extLst>
              </a:tr>
              <a:tr h="59604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2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Talk about the picture to help students understand context of the word.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Answer the questions.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choose three words, make questions using the words, and talk about the questions with the partner.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Word Test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CP, eBook and Word Test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talk about the pictures in the story.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Listen to the story.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through unknown or challenge words for students.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717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en-US" altLang="ko-KR" sz="800" i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altLang="ko-KR" sz="800" i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18mins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altLang="ko-KR" sz="800" i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7mins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27757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897471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Shared Read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Shared Read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Comprehension Strategy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25142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3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write the question that helps what students want to learn or know purpose for reading.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aloud the story, revisit the story and figure out the structure and features of reading, and author’s craft. of reading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Summarize ‘Maria Celebrates Brazil’ using important events in order.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through Make Connection questions.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i="0" dirty="0"/>
                        <a:t>RWC / CP and eBook in CE</a:t>
                      </a:r>
                      <a:endParaRPr lang="ko-KR" altLang="en-US" sz="800" i="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 what ‘Visualize’ is.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back to the story and model how to look for descriptive details.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732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1961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Comprehension Check-Up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6990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>
                          <a:solidFill>
                            <a:schemeClr val="bg1"/>
                          </a:solidFill>
                        </a:rPr>
                        <a:t>Comprehension Strategy</a:t>
                      </a:r>
                      <a:endParaRPr lang="ko-KR" altLang="en-US" sz="10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Genre Study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Genre Study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62837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Day 4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Model how to look for descriptive details.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go back to the story and find descriptive details like the model.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 features of realistic fiction.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back to the story and model how to look for features of realistic fiction.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the beginning, middle and end of the story.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look for features of realistic fiction and the sequential structure of the story like the modeling.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Find the answer the question in Your Turn.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826996"/>
                  </a:ext>
                </a:extLst>
              </a:tr>
              <a:tr h="2376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3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8084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66F5AAB-1706-439C-94E2-1B3F3F400E3C}"/>
              </a:ext>
            </a:extLst>
          </p:cNvPr>
          <p:cNvSpPr txBox="1"/>
          <p:nvPr/>
        </p:nvSpPr>
        <p:spPr>
          <a:xfrm>
            <a:off x="9750803" y="37921"/>
            <a:ext cx="244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rgbClr val="FF0000"/>
                </a:solidFill>
              </a:rPr>
              <a:t>RWC: Reading and Writing Companion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CP: Classroom PPT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PB: Practice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TE: Teacher’s Edition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CE: </a:t>
            </a:r>
            <a:r>
              <a:rPr lang="en-US" altLang="ko-KR" sz="800" b="1" dirty="0" err="1">
                <a:solidFill>
                  <a:srgbClr val="FF0000"/>
                </a:solidFill>
              </a:rPr>
              <a:t>ConnectED</a:t>
            </a:r>
            <a:r>
              <a:rPr lang="en-US" altLang="ko-KR" sz="800" b="1" dirty="0">
                <a:solidFill>
                  <a:srgbClr val="FF0000"/>
                </a:solidFill>
              </a:rPr>
              <a:t> (Digital Platform)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22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7A52B07-1776-4DB7-8885-4864601B9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534" y="6195534"/>
            <a:ext cx="662466" cy="6624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1197BB-5CBC-4ADF-B77B-43F4909ED9D3}"/>
              </a:ext>
            </a:extLst>
          </p:cNvPr>
          <p:cNvSpPr txBox="1"/>
          <p:nvPr/>
        </p:nvSpPr>
        <p:spPr>
          <a:xfrm>
            <a:off x="0" y="309723"/>
            <a:ext cx="440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Suggested Track: 12 Classes per Week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DBD3D7-772C-45C2-A5C8-4D34320AA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612049"/>
              </p:ext>
            </p:extLst>
          </p:nvPr>
        </p:nvGraphicFramePr>
        <p:xfrm>
          <a:off x="-2" y="876973"/>
          <a:ext cx="12192004" cy="599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830">
                  <a:extLst>
                    <a:ext uri="{9D8B030D-6E8A-4147-A177-3AD203B41FA5}">
                      <a16:colId xmlns:a16="http://schemas.microsoft.com/office/drawing/2014/main" val="57034753"/>
                    </a:ext>
                  </a:extLst>
                </a:gridCol>
                <a:gridCol w="2845650">
                  <a:extLst>
                    <a:ext uri="{9D8B030D-6E8A-4147-A177-3AD203B41FA5}">
                      <a16:colId xmlns:a16="http://schemas.microsoft.com/office/drawing/2014/main" val="1472941771"/>
                    </a:ext>
                  </a:extLst>
                </a:gridCol>
                <a:gridCol w="802187">
                  <a:extLst>
                    <a:ext uri="{9D8B030D-6E8A-4147-A177-3AD203B41FA5}">
                      <a16:colId xmlns:a16="http://schemas.microsoft.com/office/drawing/2014/main" val="2483491555"/>
                    </a:ext>
                  </a:extLst>
                </a:gridCol>
                <a:gridCol w="2879424">
                  <a:extLst>
                    <a:ext uri="{9D8B030D-6E8A-4147-A177-3AD203B41FA5}">
                      <a16:colId xmlns:a16="http://schemas.microsoft.com/office/drawing/2014/main" val="592039599"/>
                    </a:ext>
                  </a:extLst>
                </a:gridCol>
                <a:gridCol w="802187">
                  <a:extLst>
                    <a:ext uri="{9D8B030D-6E8A-4147-A177-3AD203B41FA5}">
                      <a16:colId xmlns:a16="http://schemas.microsoft.com/office/drawing/2014/main" val="1966240675"/>
                    </a:ext>
                  </a:extLst>
                </a:gridCol>
                <a:gridCol w="2854093">
                  <a:extLst>
                    <a:ext uri="{9D8B030D-6E8A-4147-A177-3AD203B41FA5}">
                      <a16:colId xmlns:a16="http://schemas.microsoft.com/office/drawing/2014/main" val="697988285"/>
                    </a:ext>
                  </a:extLst>
                </a:gridCol>
                <a:gridCol w="699633">
                  <a:extLst>
                    <a:ext uri="{9D8B030D-6E8A-4147-A177-3AD203B41FA5}">
                      <a16:colId xmlns:a16="http://schemas.microsoft.com/office/drawing/2014/main" val="459794014"/>
                    </a:ext>
                  </a:extLst>
                </a:gridCol>
              </a:tblGrid>
              <a:tr h="26739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Comprehension Skill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Comprehension Skill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Comprehension Skill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10620"/>
                  </a:ext>
                </a:extLst>
              </a:tr>
              <a:tr h="3268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Pacing: 40mins, </a:t>
                      </a:r>
                    </a:p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3 times a week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4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94346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5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 a character, setting and event.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back to the story and model how to look for the character, setting and event. 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After your modeling, have students look for the character, setting and event. 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Have student complete the graphic organizer and share the answer with the partner.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Go to CE, and read A Festival from India (Realistic Fiction) EL Beginning and answer the question.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Have students look for the character, setting and event using the graphic organizer in PB</a:t>
                      </a:r>
                    </a:p>
                    <a:p>
                      <a:pPr marL="0" indent="0" algn="l" latinLnBrk="1">
                        <a:buFontTx/>
                        <a:buNone/>
                      </a:pPr>
                      <a:r>
                        <a:rPr lang="en-US" altLang="ko-KR" sz="700" i="1" dirty="0">
                          <a:solidFill>
                            <a:srgbClr val="FF0000"/>
                          </a:solidFill>
                        </a:rPr>
                        <a:t>* If students’ proficiency level is high, then you may choose different level, like EL intermediate or EL Advanced.</a:t>
                      </a:r>
                      <a:endParaRPr lang="ko-KR" alt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Differentiated Text in CE / 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4950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en-US" altLang="ko-KR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2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Summary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77367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Respond to Reading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Respond to Reading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Vocabulary Strategy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71854"/>
                  </a:ext>
                </a:extLst>
              </a:tr>
              <a:tr h="4456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6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Answer the questions and text evidence by going back to the story.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Have students discuss the answers using the discussion starters with the partner.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Using the text evidence, write the answer for the question to summarize the story.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 the inflectional endings.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back to the story and look for the word that has inflectional endings.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find out the meaning of the word, ‘wearing’ and find more words that have inflectional endings.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717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549654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897471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Research and Inquiry I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Research and Inquiry I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Vocabulary (Paired Read)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25142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7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 how to do internet search using keywords.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Model how to look for the family celebration in Brazil on the internet using keywords.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plan the poster about how foods are the same and different around the world.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Students can choose the topic among the choices that are given or come up with their own ideas.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i="0" dirty="0"/>
                        <a:t>RWC / CP and eBook in CE</a:t>
                      </a:r>
                      <a:endParaRPr lang="ko-KR" altLang="en-US" sz="800" i="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the picture, the part of speech and the definition of the word.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through the Vocabulary List.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choose 3 words and make questions using the words.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CP, eBook and Vocabulary List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732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1961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Vocabulary (Paired Read)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6990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Vocabulary (Paired Read)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Paired Read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Paired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Read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62837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Day 8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Vocabulary Test.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talk about the questions with the partner.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CP, eBook and Vocabulary Test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the Essential Question.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Listen to the text, ‘A Look at Families’.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and revisit the text for finding answers for the questions in Find Text Evidence.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the questions in Make Connections.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Complete the graphic organizer using the text evidence that shows how all families are the same.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 what the captions are, and have students find captions that help students understand the text.. 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826996"/>
                  </a:ext>
                </a:extLst>
              </a:tr>
              <a:tr h="2376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3390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Comprehension Check-Up (Paired Read)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8084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66F5AAB-1706-439C-94E2-1B3F3F400E3C}"/>
              </a:ext>
            </a:extLst>
          </p:cNvPr>
          <p:cNvSpPr txBox="1"/>
          <p:nvPr/>
        </p:nvSpPr>
        <p:spPr>
          <a:xfrm>
            <a:off x="9750803" y="142583"/>
            <a:ext cx="244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rgbClr val="FF0000"/>
                </a:solidFill>
              </a:rPr>
              <a:t>RWC: Reading and Writing Companion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CP: Classroom PPT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PB: Practice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TE: Teacher’s Edition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CE: </a:t>
            </a:r>
            <a:r>
              <a:rPr lang="en-US" altLang="ko-KR" sz="800" b="1" dirty="0" err="1">
                <a:solidFill>
                  <a:srgbClr val="FF0000"/>
                </a:solidFill>
              </a:rPr>
              <a:t>ConnectED</a:t>
            </a:r>
            <a:r>
              <a:rPr lang="en-US" altLang="ko-KR" sz="800" b="1" dirty="0">
                <a:solidFill>
                  <a:srgbClr val="FF0000"/>
                </a:solidFill>
              </a:rPr>
              <a:t> (Digital Platform)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04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7A52B07-1776-4DB7-8885-4864601B9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534" y="6195534"/>
            <a:ext cx="662466" cy="6624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1197BB-5CBC-4ADF-B77B-43F4909ED9D3}"/>
              </a:ext>
            </a:extLst>
          </p:cNvPr>
          <p:cNvSpPr txBox="1"/>
          <p:nvPr/>
        </p:nvSpPr>
        <p:spPr>
          <a:xfrm>
            <a:off x="-2" y="127686"/>
            <a:ext cx="4491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Suggested Track: 12 Classes per Week 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DBD3D7-772C-45C2-A5C8-4D34320AA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424179"/>
              </p:ext>
            </p:extLst>
          </p:nvPr>
        </p:nvGraphicFramePr>
        <p:xfrm>
          <a:off x="-2" y="605305"/>
          <a:ext cx="12192001" cy="626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94">
                  <a:extLst>
                    <a:ext uri="{9D8B030D-6E8A-4147-A177-3AD203B41FA5}">
                      <a16:colId xmlns:a16="http://schemas.microsoft.com/office/drawing/2014/main" val="57034753"/>
                    </a:ext>
                  </a:extLst>
                </a:gridCol>
                <a:gridCol w="2827091">
                  <a:extLst>
                    <a:ext uri="{9D8B030D-6E8A-4147-A177-3AD203B41FA5}">
                      <a16:colId xmlns:a16="http://schemas.microsoft.com/office/drawing/2014/main" val="1472941771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2483491555"/>
                    </a:ext>
                  </a:extLst>
                </a:gridCol>
                <a:gridCol w="2860645">
                  <a:extLst>
                    <a:ext uri="{9D8B030D-6E8A-4147-A177-3AD203B41FA5}">
                      <a16:colId xmlns:a16="http://schemas.microsoft.com/office/drawing/2014/main" val="592039599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1966240675"/>
                    </a:ext>
                  </a:extLst>
                </a:gridCol>
                <a:gridCol w="2835479">
                  <a:extLst>
                    <a:ext uri="{9D8B030D-6E8A-4147-A177-3AD203B41FA5}">
                      <a16:colId xmlns:a16="http://schemas.microsoft.com/office/drawing/2014/main" val="697988285"/>
                    </a:ext>
                  </a:extLst>
                </a:gridCol>
                <a:gridCol w="774582">
                  <a:extLst>
                    <a:ext uri="{9D8B030D-6E8A-4147-A177-3AD203B41FA5}">
                      <a16:colId xmlns:a16="http://schemas.microsoft.com/office/drawing/2014/main" val="459794014"/>
                    </a:ext>
                  </a:extLst>
                </a:gridCol>
              </a:tblGrid>
              <a:tr h="26739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Grammar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Grammar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Make Connections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10620"/>
                  </a:ext>
                </a:extLst>
              </a:tr>
              <a:tr h="3268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Pacing: 40mins, </a:t>
                      </a:r>
                    </a:p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3 times a week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4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94346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9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 the features of statements and questions.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Look for the features of statements and questions in the sentences from the story.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Underline the statements and circle the questions.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Write a statement about themselves.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Interactive Activities of Grammar in CE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CP, eBook and Interactive Games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 the features of commands and exclamations.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Look for the features of commands and exclamations in the sentences from the story.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Underline the exclamations and circle the commands.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Complete the sentence below by adding words and an exclamation point.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Interactive Activities of Grammar in CE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CP, eBook and Interactive Games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Read the song and what the song says about being with friends. 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Have students talk about how it is like being with family.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Circle the clues from the song that tells how friends are like family.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4950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en-US" altLang="ko-KR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2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Grammar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77367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Research and Inquiry II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Research and Inquiry II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Write About the Text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71854"/>
                  </a:ext>
                </a:extLst>
              </a:tr>
              <a:tr h="4456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10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Have students develop the poster about the topic they choose in Research and inquiry I.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Present the poster to the class.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Before presenting, have students read Presenting Check List.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write about what they have learned from others’ presentation about the food around the world.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the features of realistic features.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go back to the story and answer the question to analyze the story that helps students write their own realistic fiction.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717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549654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897471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Write About the Text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Write About the Text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Write About the Text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25142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11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Brainstorm and draw ideas about a family which describes the character, setting and event.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Complete the sentence to choose students’ topics.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think and write about the audience and purpose of the writing in the Writer’s Notebook.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i="0" dirty="0"/>
                        <a:t>RWC / CP and eBook in CE / PB</a:t>
                      </a:r>
                      <a:endParaRPr lang="ko-KR" altLang="en-US" sz="800" i="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Complete the graphic organizer using sequential words.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Draw same graphic organizer in the Writer’s Notebook and fill in details of students’ own story using sequential words.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draft their writing adding descriptive details in the Writer’s Notebook.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 / 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strong opening and revise the given draft.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Using PB, talk about strong opening and revise the given draft.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 / 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732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23mins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7mins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1961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Revise students own writing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6990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Write About the Text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Write About the Text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Assessment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62837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Day 12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listen to the partner’s draft and give feedbacks.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Using the partner’s feedback and Revising Check List, have students revise their own writing. 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Edit and proofread the writing.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Publish and present the writing.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Evaluate the writing using the rubrics.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Genre Study I Assessment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8269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3390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8084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66F5AAB-1706-439C-94E2-1B3F3F400E3C}"/>
              </a:ext>
            </a:extLst>
          </p:cNvPr>
          <p:cNvSpPr txBox="1"/>
          <p:nvPr/>
        </p:nvSpPr>
        <p:spPr>
          <a:xfrm>
            <a:off x="9750803" y="-41591"/>
            <a:ext cx="244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rgbClr val="FF0000"/>
                </a:solidFill>
              </a:rPr>
              <a:t>RWC: Reading and Writing Companion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CP: Classroom PPT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PB: Practice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TE: Teacher’s Edition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CE: </a:t>
            </a:r>
            <a:r>
              <a:rPr lang="en-US" altLang="ko-KR" sz="800" b="1" dirty="0" err="1">
                <a:solidFill>
                  <a:srgbClr val="FF0000"/>
                </a:solidFill>
              </a:rPr>
              <a:t>ConnectED</a:t>
            </a:r>
            <a:r>
              <a:rPr lang="en-US" altLang="ko-KR" sz="800" b="1" dirty="0">
                <a:solidFill>
                  <a:srgbClr val="FF0000"/>
                </a:solidFill>
              </a:rPr>
              <a:t> (Digital Platform)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6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6B180B-289F-4CB2-A7B5-A96CA8049E58}"/>
              </a:ext>
            </a:extLst>
          </p:cNvPr>
          <p:cNvSpPr txBox="1"/>
          <p:nvPr/>
        </p:nvSpPr>
        <p:spPr>
          <a:xfrm>
            <a:off x="3858935" y="2767280"/>
            <a:ext cx="41168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</a:rPr>
              <a:t>Grade K</a:t>
            </a:r>
            <a:endParaRPr lang="ko-KR" alt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27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7A52B07-1776-4DB7-8885-4864601B9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534" y="6195534"/>
            <a:ext cx="662466" cy="6624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1197BB-5CBC-4ADF-B77B-43F4909ED9D3}"/>
              </a:ext>
            </a:extLst>
          </p:cNvPr>
          <p:cNvSpPr txBox="1"/>
          <p:nvPr/>
        </p:nvSpPr>
        <p:spPr>
          <a:xfrm>
            <a:off x="-2" y="167442"/>
            <a:ext cx="355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 Track: 8 Classes per Week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DBD3D7-772C-45C2-A5C8-4D34320AA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397471"/>
              </p:ext>
            </p:extLst>
          </p:nvPr>
        </p:nvGraphicFramePr>
        <p:xfrm>
          <a:off x="-2" y="764745"/>
          <a:ext cx="12192001" cy="609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94">
                  <a:extLst>
                    <a:ext uri="{9D8B030D-6E8A-4147-A177-3AD203B41FA5}">
                      <a16:colId xmlns:a16="http://schemas.microsoft.com/office/drawing/2014/main" val="57034753"/>
                    </a:ext>
                  </a:extLst>
                </a:gridCol>
                <a:gridCol w="2827091">
                  <a:extLst>
                    <a:ext uri="{9D8B030D-6E8A-4147-A177-3AD203B41FA5}">
                      <a16:colId xmlns:a16="http://schemas.microsoft.com/office/drawing/2014/main" val="1472941771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2483491555"/>
                    </a:ext>
                  </a:extLst>
                </a:gridCol>
                <a:gridCol w="2860645">
                  <a:extLst>
                    <a:ext uri="{9D8B030D-6E8A-4147-A177-3AD203B41FA5}">
                      <a16:colId xmlns:a16="http://schemas.microsoft.com/office/drawing/2014/main" val="592039599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1966240675"/>
                    </a:ext>
                  </a:extLst>
                </a:gridCol>
                <a:gridCol w="2835479">
                  <a:extLst>
                    <a:ext uri="{9D8B030D-6E8A-4147-A177-3AD203B41FA5}">
                      <a16:colId xmlns:a16="http://schemas.microsoft.com/office/drawing/2014/main" val="697988285"/>
                    </a:ext>
                  </a:extLst>
                </a:gridCol>
                <a:gridCol w="774582">
                  <a:extLst>
                    <a:ext uri="{9D8B030D-6E8A-4147-A177-3AD203B41FA5}">
                      <a16:colId xmlns:a16="http://schemas.microsoft.com/office/drawing/2014/main" val="459794014"/>
                    </a:ext>
                  </a:extLst>
                </a:gridCol>
              </a:tblGrid>
              <a:tr h="26739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Key Concept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Vocabulary (Shared Read)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Shared Read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10620"/>
                  </a:ext>
                </a:extLst>
              </a:tr>
              <a:tr h="3268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Pacing: 40mins, </a:t>
                      </a:r>
                    </a:p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3 times a week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4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94346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1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read aloud Key Concept and Essential Question.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the family in the picture.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the picture description.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Use the examples, have students compare holidays around world.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Check the answer with the partner.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listen to the word, part of speech, definition, example sentence and question.</a:t>
                      </a:r>
                      <a:endParaRPr lang="ko-KR" altLang="en-US" sz="800" i="1" dirty="0"/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Talk about the picture to help students understand context of the word.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Answer the questions.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Have students choose three words, make questions using the words, and talk about the questions with the partner.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Word Test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Listen to the story and talk about challenging or difficult words. 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CP, eBook and Word Test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4950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en-US" altLang="ko-KR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2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Key Concept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Vocabulary (Shared Read)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77367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Shared Read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Shared Read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Comprehension Strategy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71854"/>
                  </a:ext>
                </a:extLst>
              </a:tr>
              <a:tr h="4456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2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aloud the story, revisit the story and figure out the structure and features of reading, and author’s craft. of reading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Summarize ‘Maria Celebrates Brazil’ using important events in order.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through Make Connection questions.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i="0" dirty="0"/>
                        <a:t>RWC / CP and eBook in CE</a:t>
                      </a:r>
                      <a:endParaRPr lang="ko-KR" altLang="en-US" sz="800" i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 what ‘Visualize’ is.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back to the story and model how to look for descriptive details.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717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549654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Comprehension Check-Up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897471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Comprehension Strategy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Genre Study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Genre Study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25142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3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Model how to look for descriptive details.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go back to the story and find descriptive details like the model.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 features of realistic fiction.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back to the story and model how to look for features of realistic fiction.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the beginning, middle and end of the story.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look for features of realistic fiction and the sequential structure of the story like your modeling.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Find the answer the question in Your Turn.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732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1961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6990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Comprehension Skill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Comprehension Skill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Respond to Reading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62837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Day 4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 a character, setting and event.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back to the story and model how to look for the character, setting and event. 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After your modeling, have students look for the character, setting and event. 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Have student complete the graphic organizer and share the answer with the partner.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Answer the questions and text evidence by going back to the story.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Using the text evidence, write the answer for the question. 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826996"/>
                  </a:ext>
                </a:extLst>
              </a:tr>
              <a:tr h="2376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en-US" altLang="ko-KR" sz="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3390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Summary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8084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66F5AAB-1706-439C-94E2-1B3F3F400E3C}"/>
              </a:ext>
            </a:extLst>
          </p:cNvPr>
          <p:cNvSpPr txBox="1"/>
          <p:nvPr/>
        </p:nvSpPr>
        <p:spPr>
          <a:xfrm>
            <a:off x="9750803" y="28158"/>
            <a:ext cx="244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rgbClr val="FF0000"/>
                </a:solidFill>
              </a:rPr>
              <a:t>RWC: Reading and Writing Companion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CP: Classroom PPT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PB: Practice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TE: Teacher’s Edition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CE: </a:t>
            </a:r>
            <a:r>
              <a:rPr lang="en-US" altLang="ko-KR" sz="800" b="1" dirty="0" err="1">
                <a:solidFill>
                  <a:srgbClr val="FF0000"/>
                </a:solidFill>
              </a:rPr>
              <a:t>ConnectED</a:t>
            </a:r>
            <a:r>
              <a:rPr lang="en-US" altLang="ko-KR" sz="800" b="1" dirty="0">
                <a:solidFill>
                  <a:srgbClr val="FF0000"/>
                </a:solidFill>
              </a:rPr>
              <a:t> (Digital Platform)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34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7A52B07-1776-4DB7-8885-4864601B9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534" y="6195534"/>
            <a:ext cx="662466" cy="6624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1197BB-5CBC-4ADF-B77B-43F4909ED9D3}"/>
              </a:ext>
            </a:extLst>
          </p:cNvPr>
          <p:cNvSpPr txBox="1"/>
          <p:nvPr/>
        </p:nvSpPr>
        <p:spPr>
          <a:xfrm>
            <a:off x="-2" y="167442"/>
            <a:ext cx="355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 Track: 8 Classes per Week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DBD3D7-772C-45C2-A5C8-4D34320AA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835351"/>
              </p:ext>
            </p:extLst>
          </p:nvPr>
        </p:nvGraphicFramePr>
        <p:xfrm>
          <a:off x="-2" y="698069"/>
          <a:ext cx="12192001" cy="6166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94">
                  <a:extLst>
                    <a:ext uri="{9D8B030D-6E8A-4147-A177-3AD203B41FA5}">
                      <a16:colId xmlns:a16="http://schemas.microsoft.com/office/drawing/2014/main" val="57034753"/>
                    </a:ext>
                  </a:extLst>
                </a:gridCol>
                <a:gridCol w="2827091">
                  <a:extLst>
                    <a:ext uri="{9D8B030D-6E8A-4147-A177-3AD203B41FA5}">
                      <a16:colId xmlns:a16="http://schemas.microsoft.com/office/drawing/2014/main" val="1472941771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2483491555"/>
                    </a:ext>
                  </a:extLst>
                </a:gridCol>
                <a:gridCol w="2860645">
                  <a:extLst>
                    <a:ext uri="{9D8B030D-6E8A-4147-A177-3AD203B41FA5}">
                      <a16:colId xmlns:a16="http://schemas.microsoft.com/office/drawing/2014/main" val="592039599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1966240675"/>
                    </a:ext>
                  </a:extLst>
                </a:gridCol>
                <a:gridCol w="2835479">
                  <a:extLst>
                    <a:ext uri="{9D8B030D-6E8A-4147-A177-3AD203B41FA5}">
                      <a16:colId xmlns:a16="http://schemas.microsoft.com/office/drawing/2014/main" val="697988285"/>
                    </a:ext>
                  </a:extLst>
                </a:gridCol>
                <a:gridCol w="774582">
                  <a:extLst>
                    <a:ext uri="{9D8B030D-6E8A-4147-A177-3AD203B41FA5}">
                      <a16:colId xmlns:a16="http://schemas.microsoft.com/office/drawing/2014/main" val="459794014"/>
                    </a:ext>
                  </a:extLst>
                </a:gridCol>
              </a:tblGrid>
              <a:tr h="26739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Vocabulary Strategy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Research and Inquiry I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Vocabulary (Paired Read) 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10620"/>
                  </a:ext>
                </a:extLst>
              </a:tr>
              <a:tr h="3268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Pacing: 40mins, </a:t>
                      </a:r>
                    </a:p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3 times a week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4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94346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5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 the inflectional endings.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back to the story and look for the word that has inflectional endings.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find out the meaning of the word, ‘wearing’ and find more words that have inflectional endings.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Explain how to search the information using keywords.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plan the poster about how foods are the same and different around the world.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the picture, the part of speech and the definition of the word.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choose 3 words and make questions using the words.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the question with the partner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4950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en-US" altLang="ko-KR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2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Vocabulary (Paired Read)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77367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Paired Read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Paired Read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Grammar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71854"/>
                  </a:ext>
                </a:extLst>
              </a:tr>
              <a:tr h="4456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6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the Essential Question.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Listen to the text, ‘A Look at Families’.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and revisit the text for finding answers for the questions in Find Text Evidence.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the questions in Make Connections.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Complete the graphic organizer using the text evidence that shows how all families are the same.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 what the captions are, and have students find captions that help students understand the text..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 the features of different types of sentences.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Look for the features of statements, questions, commands, exclamation in the sentences from the story.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through the activities.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Complete the sentence by adding features of statement and exclamation.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717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549654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Comprehension Check-Up (Paired Read)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Grammar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897471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Make Connections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Research and Inquiry II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Write About the Text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25142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7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Read the song and what the song says about being with friends. 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Have students talk about how it is like being with family.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Circle the clues from the song that tells how friends are like family.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make the poster about the topic they chose in Research and Inquiry I.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the poster with the partner.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i="0" dirty="0"/>
                        <a:t>RWC / CP and eBook in CE</a:t>
                      </a:r>
                      <a:endParaRPr lang="ko-KR" altLang="en-US" sz="800" i="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the features of realistic fiction.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Answer the questions for analyzing the story.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732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1961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6990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Write About the Text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Write About the Text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Assessment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62837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Day 8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 strong opening in Revise section.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revise the given draft.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to PB and recognize strong opening in the given text.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Revise the given draft by adding strong opening.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Genre Study I Assessment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826996"/>
                  </a:ext>
                </a:extLst>
              </a:tr>
              <a:tr h="2376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3390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8084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66F5AAB-1706-439C-94E2-1B3F3F400E3C}"/>
              </a:ext>
            </a:extLst>
          </p:cNvPr>
          <p:cNvSpPr txBox="1"/>
          <p:nvPr/>
        </p:nvSpPr>
        <p:spPr>
          <a:xfrm>
            <a:off x="9750803" y="-1835"/>
            <a:ext cx="244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rgbClr val="FF0000"/>
                </a:solidFill>
              </a:rPr>
              <a:t>RWC: Reading and Writing Companion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CP: Classroom PPT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PB: Practice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TE: Teacher’s Edition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CE: </a:t>
            </a:r>
            <a:r>
              <a:rPr lang="en-US" altLang="ko-KR" sz="800" b="1" dirty="0" err="1">
                <a:solidFill>
                  <a:srgbClr val="FF0000"/>
                </a:solidFill>
              </a:rPr>
              <a:t>ConnectED</a:t>
            </a:r>
            <a:r>
              <a:rPr lang="en-US" altLang="ko-KR" sz="800" b="1" dirty="0">
                <a:solidFill>
                  <a:srgbClr val="FF0000"/>
                </a:solidFill>
              </a:rPr>
              <a:t> (Digital Platform)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55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7A52B07-1776-4DB7-8885-4864601B9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534" y="6195534"/>
            <a:ext cx="662466" cy="6624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1197BB-5CBC-4ADF-B77B-43F4909ED9D3}"/>
              </a:ext>
            </a:extLst>
          </p:cNvPr>
          <p:cNvSpPr txBox="1"/>
          <p:nvPr/>
        </p:nvSpPr>
        <p:spPr>
          <a:xfrm>
            <a:off x="-2" y="281742"/>
            <a:ext cx="427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Extended Track: 16 Classes per Week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DBD3D7-772C-45C2-A5C8-4D34320AA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343955"/>
              </p:ext>
            </p:extLst>
          </p:nvPr>
        </p:nvGraphicFramePr>
        <p:xfrm>
          <a:off x="-2" y="917144"/>
          <a:ext cx="12192001" cy="593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94">
                  <a:extLst>
                    <a:ext uri="{9D8B030D-6E8A-4147-A177-3AD203B41FA5}">
                      <a16:colId xmlns:a16="http://schemas.microsoft.com/office/drawing/2014/main" val="57034753"/>
                    </a:ext>
                  </a:extLst>
                </a:gridCol>
                <a:gridCol w="2827091">
                  <a:extLst>
                    <a:ext uri="{9D8B030D-6E8A-4147-A177-3AD203B41FA5}">
                      <a16:colId xmlns:a16="http://schemas.microsoft.com/office/drawing/2014/main" val="1472941771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2483491555"/>
                    </a:ext>
                  </a:extLst>
                </a:gridCol>
                <a:gridCol w="2860645">
                  <a:extLst>
                    <a:ext uri="{9D8B030D-6E8A-4147-A177-3AD203B41FA5}">
                      <a16:colId xmlns:a16="http://schemas.microsoft.com/office/drawing/2014/main" val="592039599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1966240675"/>
                    </a:ext>
                  </a:extLst>
                </a:gridCol>
                <a:gridCol w="2835479">
                  <a:extLst>
                    <a:ext uri="{9D8B030D-6E8A-4147-A177-3AD203B41FA5}">
                      <a16:colId xmlns:a16="http://schemas.microsoft.com/office/drawing/2014/main" val="697988285"/>
                    </a:ext>
                  </a:extLst>
                </a:gridCol>
                <a:gridCol w="774582">
                  <a:extLst>
                    <a:ext uri="{9D8B030D-6E8A-4147-A177-3AD203B41FA5}">
                      <a16:colId xmlns:a16="http://schemas.microsoft.com/office/drawing/2014/main" val="459794014"/>
                    </a:ext>
                  </a:extLst>
                </a:gridCol>
              </a:tblGrid>
              <a:tr h="26739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Key Concept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Key Concept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Key Concept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10620"/>
                  </a:ext>
                </a:extLst>
              </a:tr>
              <a:tr h="3268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Pacing: 40mins, </a:t>
                      </a:r>
                    </a:p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3 times a week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4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94346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1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read aloud Key Concept and Essential Question.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the family in the picture.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Using</a:t>
                      </a:r>
                      <a:r>
                        <a:rPr lang="ko-KR" altLang="en-US" sz="800" i="1" dirty="0"/>
                        <a:t> </a:t>
                      </a:r>
                      <a:r>
                        <a:rPr lang="en-US" altLang="ko-KR" sz="800" i="1" dirty="0"/>
                        <a:t>graphic</a:t>
                      </a:r>
                      <a:r>
                        <a:rPr lang="ko-KR" altLang="en-US" sz="800" i="1" dirty="0"/>
                        <a:t> </a:t>
                      </a:r>
                      <a:r>
                        <a:rPr lang="en-US" altLang="ko-KR" sz="800" i="1" dirty="0"/>
                        <a:t>organizers,</a:t>
                      </a:r>
                      <a:r>
                        <a:rPr lang="ko-KR" altLang="en-US" sz="800" i="1" dirty="0"/>
                        <a:t> </a:t>
                      </a:r>
                      <a:r>
                        <a:rPr lang="en-US" altLang="ko-KR" sz="800" i="1" dirty="0"/>
                        <a:t>describe the different holidays that families all around world celebrate.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the picture description.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Use the examples, have students compare holidays around world.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Check the answer with the partner.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Watch Build Knowledge Video.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Talk about </a:t>
                      </a:r>
                      <a:r>
                        <a:rPr lang="en-US" altLang="ko-KR" sz="800" i="1"/>
                        <a:t>the video.</a:t>
                      </a:r>
                      <a:endParaRPr lang="en-US" altLang="ko-KR" sz="800" i="1" dirty="0"/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Have students answer the question about holidays that families celebrate all around world in PB.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Build Knowledge Video in CE / 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4950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en-US" altLang="ko-KR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en-US" altLang="ko-KR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2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77367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Vocabulary (Shared Read)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Vocabulary (Shared Read)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Vocabulary (Shared Read)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71854"/>
                  </a:ext>
                </a:extLst>
              </a:tr>
              <a:tr h="4456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2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Go through Vocabulary List.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Have students listen to the word, part of speech, definition, example sentence and question.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RWC / CP and eBook in CE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Talk about the picture to help students understand context of the word.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Answer the questions.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choose three words, make questions using the words, and talk about the questions with the partner.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Word Test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CP, eBook and Word Test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717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en-US" altLang="ko-KR" sz="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altLang="ko-KR" sz="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549654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Vocabulary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897471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Shared Read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Shared Read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Shared Read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25142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3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talk about the pictures in the story.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Listen to the story.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through unknown or challenge words for students.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write the question that helps what students want to learn or know purpose for reading.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aloud the story, revisit the story and figure out the structure and features of reading, and author’s craft. of reading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Summarize ‘Maria Celebrates Brazil’ using important events in order.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through Make Connection questions.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i="0" dirty="0"/>
                        <a:t>RWC / CP and eBook in CE</a:t>
                      </a:r>
                      <a:endParaRPr lang="ko-KR" altLang="en-US" sz="800" i="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732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altLang="ko-KR" sz="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1961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Comprehension Check-Up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6990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Comprehension Strategy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Comprehension Strategy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Comprehension Strategy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62837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Day 4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 what ‘Visualize’ is.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Play ‘Guess Who Game’ using pictures from the internet or any picture card to understand descriptive details.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back to the story and model how to look for descriptive details.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Model how to look for descriptive details.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go back to the story and find descriptive details like the model.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826996"/>
                  </a:ext>
                </a:extLst>
              </a:tr>
              <a:tr h="2376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3390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8084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66F5AAB-1706-439C-94E2-1B3F3F400E3C}"/>
              </a:ext>
            </a:extLst>
          </p:cNvPr>
          <p:cNvSpPr txBox="1"/>
          <p:nvPr/>
        </p:nvSpPr>
        <p:spPr>
          <a:xfrm>
            <a:off x="9750804" y="112465"/>
            <a:ext cx="244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rgbClr val="FF0000"/>
                </a:solidFill>
              </a:rPr>
              <a:t>RWC: Reading and Writing Companion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CP: Classroom PPT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PB: Practice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TE: Teacher’s Edition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CE: </a:t>
            </a:r>
            <a:r>
              <a:rPr lang="en-US" altLang="ko-KR" sz="800" b="1" dirty="0" err="1">
                <a:solidFill>
                  <a:srgbClr val="FF0000"/>
                </a:solidFill>
              </a:rPr>
              <a:t>ConnectED</a:t>
            </a:r>
            <a:r>
              <a:rPr lang="en-US" altLang="ko-KR" sz="800" b="1" dirty="0">
                <a:solidFill>
                  <a:srgbClr val="FF0000"/>
                </a:solidFill>
              </a:rPr>
              <a:t> (Digital Platform)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89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7A52B07-1776-4DB7-8885-4864601B9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534" y="6195534"/>
            <a:ext cx="662466" cy="6624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1197BB-5CBC-4ADF-B77B-43F4909ED9D3}"/>
              </a:ext>
            </a:extLst>
          </p:cNvPr>
          <p:cNvSpPr txBox="1"/>
          <p:nvPr/>
        </p:nvSpPr>
        <p:spPr>
          <a:xfrm>
            <a:off x="-2" y="233702"/>
            <a:ext cx="427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Extended Track: 16 Classes per Week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DBD3D7-772C-45C2-A5C8-4D34320AA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741961"/>
              </p:ext>
            </p:extLst>
          </p:nvPr>
        </p:nvGraphicFramePr>
        <p:xfrm>
          <a:off x="-2" y="825726"/>
          <a:ext cx="12192001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94">
                  <a:extLst>
                    <a:ext uri="{9D8B030D-6E8A-4147-A177-3AD203B41FA5}">
                      <a16:colId xmlns:a16="http://schemas.microsoft.com/office/drawing/2014/main" val="57034753"/>
                    </a:ext>
                  </a:extLst>
                </a:gridCol>
                <a:gridCol w="2827091">
                  <a:extLst>
                    <a:ext uri="{9D8B030D-6E8A-4147-A177-3AD203B41FA5}">
                      <a16:colId xmlns:a16="http://schemas.microsoft.com/office/drawing/2014/main" val="1472941771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2483491555"/>
                    </a:ext>
                  </a:extLst>
                </a:gridCol>
                <a:gridCol w="2860645">
                  <a:extLst>
                    <a:ext uri="{9D8B030D-6E8A-4147-A177-3AD203B41FA5}">
                      <a16:colId xmlns:a16="http://schemas.microsoft.com/office/drawing/2014/main" val="592039599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1966240675"/>
                    </a:ext>
                  </a:extLst>
                </a:gridCol>
                <a:gridCol w="2835479">
                  <a:extLst>
                    <a:ext uri="{9D8B030D-6E8A-4147-A177-3AD203B41FA5}">
                      <a16:colId xmlns:a16="http://schemas.microsoft.com/office/drawing/2014/main" val="697988285"/>
                    </a:ext>
                  </a:extLst>
                </a:gridCol>
                <a:gridCol w="774582">
                  <a:extLst>
                    <a:ext uri="{9D8B030D-6E8A-4147-A177-3AD203B41FA5}">
                      <a16:colId xmlns:a16="http://schemas.microsoft.com/office/drawing/2014/main" val="459794014"/>
                    </a:ext>
                  </a:extLst>
                </a:gridCol>
              </a:tblGrid>
              <a:tr h="26739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Genre Study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Genre Study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Genre Study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10620"/>
                  </a:ext>
                </a:extLst>
              </a:tr>
              <a:tr h="3268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Pacing: 40mins, </a:t>
                      </a:r>
                    </a:p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3 times a week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4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94346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5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 features of realistic fiction.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back to the story and model how to look for features of realistic fiction.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the beginning, middle and end of the story.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look for features of realistic fiction and the sequential structure of the story like the modeling.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Find the answer the question in Your Turn.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Go to CE and have students read The Food Festival Differentiated Genre Passages (On Level).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Figure out features of realistic fiction.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i="1" dirty="0">
                          <a:solidFill>
                            <a:srgbClr val="FF0000"/>
                          </a:solidFill>
                        </a:rPr>
                        <a:t>* For students who are slow, you can choose Approaching or ELL level. For higher levels, you can choose Beyond level.</a:t>
                      </a:r>
                      <a:endParaRPr lang="ko-KR" altLang="en-US" sz="800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Differentiated Genre Passage in CE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4950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2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77367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Comprehension Skill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Comprehension Skill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Comprehension Skill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71854"/>
                  </a:ext>
                </a:extLst>
              </a:tr>
              <a:tr h="4456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6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 a character, setting and event.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back to the story and model how to look for the character, setting and event. 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After your modeling, have students look for the character, setting and event. 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Have student complete the graphic organizer and share the answer with the partner.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Using Workstation Activity Cards, have students think about one exciting event.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Draw three pictures that shows sequential order of the event.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Share the drawing and talk about the pictures using sequence words, like first, next, then or last.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Workstation Activity Cards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717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en-US" altLang="ko-KR" sz="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en-US" altLang="ko-KR" sz="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549654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Summary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897471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Comprehension Skill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Comprehension Skill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Respond to Reading 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25142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7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Go to CE and read A Festival from India (Realistic Fiction) EL Beginning and answer the question.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Have students look for the character, setting and event using the graphic organizer in PB</a:t>
                      </a:r>
                    </a:p>
                    <a:p>
                      <a:pPr marL="0" indent="0" algn="l" latinLnBrk="1">
                        <a:buFontTx/>
                        <a:buNone/>
                      </a:pPr>
                      <a:r>
                        <a:rPr lang="en-US" altLang="ko-KR" sz="700" i="1" dirty="0">
                          <a:solidFill>
                            <a:srgbClr val="FF0000"/>
                          </a:solidFill>
                        </a:rPr>
                        <a:t>* If students’ proficiency level is high, then you may choose different level, like EL intermediate or EL Advanced.</a:t>
                      </a:r>
                      <a:endParaRPr lang="ko-KR" alt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Differentiated Text in CE / 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Go to CE and go through ELL Scaffolded Shared Read: Maria Celebrates Brazil to have students understand core information in Shared Read.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ELL Scaffolded Shared Read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Answer the questions and text evidence by going back to the story.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732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18mins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7mins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1961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6990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Respond to Reading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Vocabulary Strategy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Vocabulary Strategy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62837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Day 8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discuss the answers using the discussion starters with the partner.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Using the text evidence, write the answer for the question to summarize the story. 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 the inflectional endings.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back to the story and look for the word that has inflectional endings.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find out the meaning of the word, ‘wearing’ and find more words that have inflectional endings. 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to CE and do interactive activities in U1 Character, Setting, &amp; Plot and Inflectional Endings.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Interactive Games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826996"/>
                  </a:ext>
                </a:extLst>
              </a:tr>
              <a:tr h="2376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3390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8084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66F5AAB-1706-439C-94E2-1B3F3F400E3C}"/>
              </a:ext>
            </a:extLst>
          </p:cNvPr>
          <p:cNvSpPr txBox="1"/>
          <p:nvPr/>
        </p:nvSpPr>
        <p:spPr>
          <a:xfrm>
            <a:off x="9750803" y="64425"/>
            <a:ext cx="244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rgbClr val="FF0000"/>
                </a:solidFill>
              </a:rPr>
              <a:t>RWC: Reading and Writing Companion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CP: Classroom PPT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PB: Practice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TE: Teacher’s Edition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CE: </a:t>
            </a:r>
            <a:r>
              <a:rPr lang="en-US" altLang="ko-KR" sz="800" b="1" dirty="0" err="1">
                <a:solidFill>
                  <a:srgbClr val="FF0000"/>
                </a:solidFill>
              </a:rPr>
              <a:t>ConnectED</a:t>
            </a:r>
            <a:r>
              <a:rPr lang="en-US" altLang="ko-KR" sz="800" b="1" dirty="0">
                <a:solidFill>
                  <a:srgbClr val="FF0000"/>
                </a:solidFill>
              </a:rPr>
              <a:t> (Digital Platform)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22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7A52B07-1776-4DB7-8885-4864601B9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534" y="6195534"/>
            <a:ext cx="662466" cy="6624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1197BB-5CBC-4ADF-B77B-43F4909ED9D3}"/>
              </a:ext>
            </a:extLst>
          </p:cNvPr>
          <p:cNvSpPr txBox="1"/>
          <p:nvPr/>
        </p:nvSpPr>
        <p:spPr>
          <a:xfrm>
            <a:off x="-2" y="167442"/>
            <a:ext cx="427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Extended Track: 16 Classes per Week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DBD3D7-772C-45C2-A5C8-4D34320AA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475812"/>
              </p:ext>
            </p:extLst>
          </p:nvPr>
        </p:nvGraphicFramePr>
        <p:xfrm>
          <a:off x="-2" y="745694"/>
          <a:ext cx="12192001" cy="6111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94">
                  <a:extLst>
                    <a:ext uri="{9D8B030D-6E8A-4147-A177-3AD203B41FA5}">
                      <a16:colId xmlns:a16="http://schemas.microsoft.com/office/drawing/2014/main" val="57034753"/>
                    </a:ext>
                  </a:extLst>
                </a:gridCol>
                <a:gridCol w="2827091">
                  <a:extLst>
                    <a:ext uri="{9D8B030D-6E8A-4147-A177-3AD203B41FA5}">
                      <a16:colId xmlns:a16="http://schemas.microsoft.com/office/drawing/2014/main" val="1472941771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2483491555"/>
                    </a:ext>
                  </a:extLst>
                </a:gridCol>
                <a:gridCol w="2860645">
                  <a:extLst>
                    <a:ext uri="{9D8B030D-6E8A-4147-A177-3AD203B41FA5}">
                      <a16:colId xmlns:a16="http://schemas.microsoft.com/office/drawing/2014/main" val="592039599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1966240675"/>
                    </a:ext>
                  </a:extLst>
                </a:gridCol>
                <a:gridCol w="2835479">
                  <a:extLst>
                    <a:ext uri="{9D8B030D-6E8A-4147-A177-3AD203B41FA5}">
                      <a16:colId xmlns:a16="http://schemas.microsoft.com/office/drawing/2014/main" val="697988285"/>
                    </a:ext>
                  </a:extLst>
                </a:gridCol>
                <a:gridCol w="774582">
                  <a:extLst>
                    <a:ext uri="{9D8B030D-6E8A-4147-A177-3AD203B41FA5}">
                      <a16:colId xmlns:a16="http://schemas.microsoft.com/office/drawing/2014/main" val="459794014"/>
                    </a:ext>
                  </a:extLst>
                </a:gridCol>
              </a:tblGrid>
              <a:tr h="26739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Research and Inquiry I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Research and Inquiry I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Research and Inquiry I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10620"/>
                  </a:ext>
                </a:extLst>
              </a:tr>
              <a:tr h="3268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Pacing: 40mins, </a:t>
                      </a:r>
                    </a:p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3 times a week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4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4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94346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9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 how to do internet search using keywords.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Model how to look for the family celebration in Brazil on the internet using keywords.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search the holidays that families celebrate in different country using keywords.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Share what students find with the class.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i="0" dirty="0"/>
                        <a:t>RWC / CP and eBook in CE</a:t>
                      </a:r>
                      <a:endParaRPr lang="ko-KR" altLang="en-US" sz="800" i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plan the poster about how foods are the same and different around the world.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Students can choose the topic among the choices that are given or come up with their own ideas.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i="0" dirty="0"/>
                        <a:t>RWC / CP and eBook in CE</a:t>
                      </a:r>
                      <a:endParaRPr lang="ko-KR" altLang="en-US" sz="800" i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4950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2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77367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Vocabulary (Paired Read)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Vocabulary (Paired Read)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Paired Read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71854"/>
                  </a:ext>
                </a:extLst>
              </a:tr>
              <a:tr h="4456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10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the picture, the part of speech and the definition of the word.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through the Vocabulary List.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choose 3 words and make questions using the words.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CP, eBook and Vocabulary List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Vocabulary Test.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talk about the questions with the partner.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CP, eBook and Vocabulary Test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the Essential Question.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Listen to the text, ‘A Look at Families’.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and revisit the text for finding answers for the questions in Find Text Evidence.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717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549654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Vocabulary (Paired Read)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Comprehension Check-Up (Paired Read)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897471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Paired Read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Paired Read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Grammar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25142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11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the questions in Make Connections.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Complete the graphic organizer using the text evidence that shows how all families are the same.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 what the captions are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go back to the story and talk about the captions in p.24.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go to p.25 and write about how the captions help them understand purpose of the photos.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 the features of statements and questions.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Look for the features of statements and questions in the sentences from the story.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Underline the statements and circle the questions.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Write a statement about themselves.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Interactive Activities of Grammar in CE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CP, eBook and Interactive Games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732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1961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Comprehension Check-Up (Paired Read)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6990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Grammar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Make Connections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Make Connections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62837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Day 12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 the features of commands and exclamations.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Look for the features of commands and exclamations in the sentences from the story.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Underline the exclamations and circle the commands.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Complete the sentence below by adding words and an exclamation point.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Interactive Activities of Grammar in CE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CP, eBook and Interactive Games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talk about what they have learned from Shared and Paired Read.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the song and talk about what it is like being with friends and family.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Write about what students learn about what it is like being with family and friends from the song and selections.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826996"/>
                  </a:ext>
                </a:extLst>
              </a:tr>
              <a:tr h="2376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en-US" altLang="ko-KR" sz="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3390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Grammar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8084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66F5AAB-1706-439C-94E2-1B3F3F400E3C}"/>
              </a:ext>
            </a:extLst>
          </p:cNvPr>
          <p:cNvSpPr txBox="1"/>
          <p:nvPr/>
        </p:nvSpPr>
        <p:spPr>
          <a:xfrm>
            <a:off x="9750803" y="36265"/>
            <a:ext cx="244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rgbClr val="FF0000"/>
                </a:solidFill>
              </a:rPr>
              <a:t>RWC: Reading and Writing Companion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CP: Classroom PPT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PB: Practice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TE: Teacher’s Edition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CE: </a:t>
            </a:r>
            <a:r>
              <a:rPr lang="en-US" altLang="ko-KR" sz="800" b="1" dirty="0" err="1">
                <a:solidFill>
                  <a:srgbClr val="FF0000"/>
                </a:solidFill>
              </a:rPr>
              <a:t>ConnectED</a:t>
            </a:r>
            <a:r>
              <a:rPr lang="en-US" altLang="ko-KR" sz="800" b="1" dirty="0">
                <a:solidFill>
                  <a:srgbClr val="FF0000"/>
                </a:solidFill>
              </a:rPr>
              <a:t> (Digital Platform)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31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7A52B07-1776-4DB7-8885-4864601B9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534" y="6195534"/>
            <a:ext cx="662466" cy="6624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1197BB-5CBC-4ADF-B77B-43F4909ED9D3}"/>
              </a:ext>
            </a:extLst>
          </p:cNvPr>
          <p:cNvSpPr txBox="1"/>
          <p:nvPr/>
        </p:nvSpPr>
        <p:spPr>
          <a:xfrm>
            <a:off x="0" y="140938"/>
            <a:ext cx="427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Extended Track: 16 Classes per Week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6F5AAB-1706-439C-94E2-1B3F3F400E3C}"/>
              </a:ext>
            </a:extLst>
          </p:cNvPr>
          <p:cNvSpPr txBox="1"/>
          <p:nvPr/>
        </p:nvSpPr>
        <p:spPr>
          <a:xfrm>
            <a:off x="9750803" y="-28339"/>
            <a:ext cx="244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rgbClr val="FF0000"/>
                </a:solidFill>
              </a:rPr>
              <a:t>RWC: Reading and Writing Companion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CP: Classroom PPT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PB: Practice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TE: Teacher’s Edition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CE: </a:t>
            </a:r>
            <a:r>
              <a:rPr lang="en-US" altLang="ko-KR" sz="800" b="1" dirty="0" err="1">
                <a:solidFill>
                  <a:srgbClr val="FF0000"/>
                </a:solidFill>
              </a:rPr>
              <a:t>ConnectED</a:t>
            </a:r>
            <a:r>
              <a:rPr lang="en-US" altLang="ko-KR" sz="800" b="1" dirty="0">
                <a:solidFill>
                  <a:srgbClr val="FF0000"/>
                </a:solidFill>
              </a:rPr>
              <a:t> (Digital Platform)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0F328AB-94EC-46CB-B391-947E4DD37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859731"/>
              </p:ext>
            </p:extLst>
          </p:nvPr>
        </p:nvGraphicFramePr>
        <p:xfrm>
          <a:off x="0" y="638860"/>
          <a:ext cx="12192001" cy="6219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94">
                  <a:extLst>
                    <a:ext uri="{9D8B030D-6E8A-4147-A177-3AD203B41FA5}">
                      <a16:colId xmlns:a16="http://schemas.microsoft.com/office/drawing/2014/main" val="57034753"/>
                    </a:ext>
                  </a:extLst>
                </a:gridCol>
                <a:gridCol w="2827091">
                  <a:extLst>
                    <a:ext uri="{9D8B030D-6E8A-4147-A177-3AD203B41FA5}">
                      <a16:colId xmlns:a16="http://schemas.microsoft.com/office/drawing/2014/main" val="1472941771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2483491555"/>
                    </a:ext>
                  </a:extLst>
                </a:gridCol>
                <a:gridCol w="2860645">
                  <a:extLst>
                    <a:ext uri="{9D8B030D-6E8A-4147-A177-3AD203B41FA5}">
                      <a16:colId xmlns:a16="http://schemas.microsoft.com/office/drawing/2014/main" val="592039599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1966240675"/>
                    </a:ext>
                  </a:extLst>
                </a:gridCol>
                <a:gridCol w="2835479">
                  <a:extLst>
                    <a:ext uri="{9D8B030D-6E8A-4147-A177-3AD203B41FA5}">
                      <a16:colId xmlns:a16="http://schemas.microsoft.com/office/drawing/2014/main" val="697988285"/>
                    </a:ext>
                  </a:extLst>
                </a:gridCol>
                <a:gridCol w="774582">
                  <a:extLst>
                    <a:ext uri="{9D8B030D-6E8A-4147-A177-3AD203B41FA5}">
                      <a16:colId xmlns:a16="http://schemas.microsoft.com/office/drawing/2014/main" val="459794014"/>
                    </a:ext>
                  </a:extLst>
                </a:gridCol>
              </a:tblGrid>
              <a:tr h="26739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Research and Inquiry II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Research and Inquiry II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Research and Inquiry II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10620"/>
                  </a:ext>
                </a:extLst>
              </a:tr>
              <a:tr h="3268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Pacing: 40mins, </a:t>
                      </a:r>
                    </a:p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3 times a week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4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94346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13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through the plan for the poster and add information the students learned from the selections.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Draft the poster.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Using Presenting Checklist, prepare for the presentation.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Present the poster to the class.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After all the presentation, have students complete the sentence about what they have learned from the presentations.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4950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7mins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en-US" altLang="ko-KR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26mins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7mins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2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77367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Write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About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Write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About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Write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About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71854"/>
                  </a:ext>
                </a:extLst>
              </a:tr>
              <a:tr h="4456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14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Talk about the features of realistic fiction. 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Go back to the story and answer the questions to analyze the story.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Brainstorm the words that describe the character, setting and event of students’ realistic fiction story.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Practice how to choose the topic completing the paragraph by talking how Maria’s feelings change.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Write about the purpose of the writing thinking about the target audience.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Think about the outline of the students’ realistic fiction story.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Completing the given graphic organizer by sequential order.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717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549654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897471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Write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About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Write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About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Write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About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25142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15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Revise students’ outline based on sequential organization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Recognize descriptive details in the excerpt.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Draft students’ own writing using the outline.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i="0" dirty="0"/>
                        <a:t>RWC / CP and eBook in CE</a:t>
                      </a:r>
                      <a:endParaRPr lang="ko-KR" altLang="en-US" sz="800" i="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 what the strong openings are.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Revise the given excerpt.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Revise students’ own writing if the writing has the strong openings.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/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CP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and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eBook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in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CE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732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1961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Writing Traits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6990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Write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About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Write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About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Assessment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62837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Day 16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exchange their writing with the partner and give each other feedbacks.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Based on the partner’s feedbacks and Revising Checklist, revise their own writing.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Proofread using Editing Checklist and publish the writing.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Listen to others’ writing and talk about what the students learn from it.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Evaluate the writing using the given rubrics. 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Genre Study I Assessment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826996"/>
                  </a:ext>
                </a:extLst>
              </a:tr>
              <a:tr h="2376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3390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808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011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7A52B07-1776-4DB7-8885-4864601B9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534" y="6195534"/>
            <a:ext cx="662466" cy="6624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5BAA79-B9A6-4CC8-9C60-25603DD5DDD3}"/>
              </a:ext>
            </a:extLst>
          </p:cNvPr>
          <p:cNvSpPr txBox="1"/>
          <p:nvPr/>
        </p:nvSpPr>
        <p:spPr>
          <a:xfrm>
            <a:off x="-2" y="151002"/>
            <a:ext cx="4276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Suggested Track: 5 Classes per Week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CF297CE-1B00-4AA2-9A77-022322BE2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676965"/>
              </p:ext>
            </p:extLst>
          </p:nvPr>
        </p:nvGraphicFramePr>
        <p:xfrm>
          <a:off x="-2" y="698069"/>
          <a:ext cx="12192001" cy="4801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94">
                  <a:extLst>
                    <a:ext uri="{9D8B030D-6E8A-4147-A177-3AD203B41FA5}">
                      <a16:colId xmlns:a16="http://schemas.microsoft.com/office/drawing/2014/main" val="57034753"/>
                    </a:ext>
                  </a:extLst>
                </a:gridCol>
                <a:gridCol w="2827091">
                  <a:extLst>
                    <a:ext uri="{9D8B030D-6E8A-4147-A177-3AD203B41FA5}">
                      <a16:colId xmlns:a16="http://schemas.microsoft.com/office/drawing/2014/main" val="1472941771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2483491555"/>
                    </a:ext>
                  </a:extLst>
                </a:gridCol>
                <a:gridCol w="2860645">
                  <a:extLst>
                    <a:ext uri="{9D8B030D-6E8A-4147-A177-3AD203B41FA5}">
                      <a16:colId xmlns:a16="http://schemas.microsoft.com/office/drawing/2014/main" val="592039599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1966240675"/>
                    </a:ext>
                  </a:extLst>
                </a:gridCol>
                <a:gridCol w="2835479">
                  <a:extLst>
                    <a:ext uri="{9D8B030D-6E8A-4147-A177-3AD203B41FA5}">
                      <a16:colId xmlns:a16="http://schemas.microsoft.com/office/drawing/2014/main" val="697988285"/>
                    </a:ext>
                  </a:extLst>
                </a:gridCol>
                <a:gridCol w="774582">
                  <a:extLst>
                    <a:ext uri="{9D8B030D-6E8A-4147-A177-3AD203B41FA5}">
                      <a16:colId xmlns:a16="http://schemas.microsoft.com/office/drawing/2014/main" val="459794014"/>
                    </a:ext>
                  </a:extLst>
                </a:gridCol>
              </a:tblGrid>
              <a:tr h="26739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Unit Opener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Weekly Opener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Phonics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10620"/>
                  </a:ext>
                </a:extLst>
              </a:tr>
              <a:tr h="3268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Pacing: 40mins, </a:t>
                      </a:r>
                    </a:p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3 times a week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4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94346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1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introduce themselves.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the pictures that show the children are learning something new.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aloud Big Idea question.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the time students learn something new. 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Read aloud the weekly concept and Essential Question. 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Talk about the pictures.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Use the pictures and phrases and talk about how students get along with new friends.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Have students brainstorm the idea in the graphic organizer.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Draw one thing students can do with a new friends.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RWC / CP, Graphic Organizer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Model the ‘m’ sound and show students how to write upper case M and lower case m.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Write the word ‘map’ on the board and blend the phonemes.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Listen, say the words and recognize beginning sound ‘m’ and ending sound ‘m’.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4950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en-US" altLang="ko-KR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2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Weekly Concept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Phonics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77367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Phonics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Words to Know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Words to Know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71854"/>
                  </a:ext>
                </a:extLst>
              </a:tr>
              <a:tr h="4456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2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Point to the picture and blend the phonemes in the words.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to CE and play Interactive Games about consonant ‘m’.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endParaRPr lang="en-US" altLang="ko-KR" sz="800" i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/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CP, eBook and Interactive Games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Read, spell and write High Frequency Words in the air.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aloud an example sentence and recognize High Frequency Words in the example sentence.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Listen to keywords.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through Word List.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/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CP, 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eBook and Word List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in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picture about the keyword.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the word and example sentence.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/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CP and eBook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in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717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549654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Go through Word List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Word List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Words to Know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897471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Shared Read I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Shared Read I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Shared Read II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25142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3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Word Test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Listen to Shared Read.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through the pictures.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aloud the title and point each word in the title.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i="0" dirty="0"/>
                        <a:t>RWC / CP and eBook in CE</a:t>
                      </a:r>
                      <a:endParaRPr lang="ko-KR" altLang="en-US" sz="800" i="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aloud the story.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Recognize High Frequency Words and phonics words.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Figure out key details of the story.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Retell the story.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Practice fluency by reading aloud with different paces.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Listen to Shared Read.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through the pictures.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i="0" dirty="0"/>
                        <a:t>RWC / CP and eBook in CE</a:t>
                      </a:r>
                      <a:endParaRPr lang="ko-KR" altLang="en-US" sz="800" i="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732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1961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Comprehension Check-Up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699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4E0D9AA-0A68-4BE4-8617-6DDAC3B7EF49}"/>
              </a:ext>
            </a:extLst>
          </p:cNvPr>
          <p:cNvSpPr txBox="1"/>
          <p:nvPr/>
        </p:nvSpPr>
        <p:spPr>
          <a:xfrm>
            <a:off x="9750803" y="-1835"/>
            <a:ext cx="244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rgbClr val="FF0000"/>
                </a:solidFill>
              </a:rPr>
              <a:t>RWC: Reading and Writing Companion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CP: Classroom PPT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PB: Practice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TE: Teacher’s Edition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CE: </a:t>
            </a:r>
            <a:r>
              <a:rPr lang="en-US" altLang="ko-KR" sz="800" b="1" dirty="0" err="1">
                <a:solidFill>
                  <a:srgbClr val="FF0000"/>
                </a:solidFill>
              </a:rPr>
              <a:t>ConnectED</a:t>
            </a:r>
            <a:r>
              <a:rPr lang="en-US" altLang="ko-KR" sz="800" b="1" dirty="0">
                <a:solidFill>
                  <a:srgbClr val="FF0000"/>
                </a:solidFill>
              </a:rPr>
              <a:t> (Digital Platform)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36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7A52B07-1776-4DB7-8885-4864601B9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534" y="6195534"/>
            <a:ext cx="662466" cy="6624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5BAA79-B9A6-4CC8-9C60-25603DD5DDD3}"/>
              </a:ext>
            </a:extLst>
          </p:cNvPr>
          <p:cNvSpPr txBox="1"/>
          <p:nvPr/>
        </p:nvSpPr>
        <p:spPr>
          <a:xfrm>
            <a:off x="0" y="167780"/>
            <a:ext cx="4276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Suggested Track: 5 Classes per Week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618923-3CFA-4B1E-936E-804EEC4B0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72325"/>
              </p:ext>
            </p:extLst>
          </p:nvPr>
        </p:nvGraphicFramePr>
        <p:xfrm>
          <a:off x="-2" y="698069"/>
          <a:ext cx="12192001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94">
                  <a:extLst>
                    <a:ext uri="{9D8B030D-6E8A-4147-A177-3AD203B41FA5}">
                      <a16:colId xmlns:a16="http://schemas.microsoft.com/office/drawing/2014/main" val="57034753"/>
                    </a:ext>
                  </a:extLst>
                </a:gridCol>
                <a:gridCol w="2827091">
                  <a:extLst>
                    <a:ext uri="{9D8B030D-6E8A-4147-A177-3AD203B41FA5}">
                      <a16:colId xmlns:a16="http://schemas.microsoft.com/office/drawing/2014/main" val="1472941771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2483491555"/>
                    </a:ext>
                  </a:extLst>
                </a:gridCol>
                <a:gridCol w="2860645">
                  <a:extLst>
                    <a:ext uri="{9D8B030D-6E8A-4147-A177-3AD203B41FA5}">
                      <a16:colId xmlns:a16="http://schemas.microsoft.com/office/drawing/2014/main" val="592039599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1966240675"/>
                    </a:ext>
                  </a:extLst>
                </a:gridCol>
                <a:gridCol w="2835479">
                  <a:extLst>
                    <a:ext uri="{9D8B030D-6E8A-4147-A177-3AD203B41FA5}">
                      <a16:colId xmlns:a16="http://schemas.microsoft.com/office/drawing/2014/main" val="697988285"/>
                    </a:ext>
                  </a:extLst>
                </a:gridCol>
                <a:gridCol w="774582">
                  <a:extLst>
                    <a:ext uri="{9D8B030D-6E8A-4147-A177-3AD203B41FA5}">
                      <a16:colId xmlns:a16="http://schemas.microsoft.com/office/drawing/2014/main" val="459794014"/>
                    </a:ext>
                  </a:extLst>
                </a:gridCol>
              </a:tblGrid>
              <a:tr h="26739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Shared Read II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Grammar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Make Connection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10620"/>
                  </a:ext>
                </a:extLst>
              </a:tr>
              <a:tr h="3268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Pacing: 40mins, </a:t>
                      </a:r>
                    </a:p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3 times a week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4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94346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4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aloud the title and point each word in the title.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aloud the story.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Recognize High Frequency Words and phonics words.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Figure out key details of the story.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Retell the story.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Practice fluency by reading aloud with different paces.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Explain what a noun is.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Talk about the example of noun.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Circle the nouns in the given sentence.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Share the nouns the students know.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Talk about the picture.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Circle the friends who are helping each other.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Draw a box around the friends who are playing a game together.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Answer the Essential Question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4950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en-US" altLang="ko-KR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2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Comprehension Check-Up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Grammar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77367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Write About the Text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Write About the Text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Assessment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71854"/>
                  </a:ext>
                </a:extLst>
              </a:tr>
              <a:tr h="4456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5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Have students read the prompt.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Talk about Hector’s model, such as describing words, how to look for clues from the story and grammar points.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Go to PB and go through Writing Traits.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 / 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Brainstorm ideas about what the boy and a friend can play with  the things in the story.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Write about it in the note.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Weekly Assessment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Weekly Assessment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717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549654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89747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89FA7A3-A4AA-431A-8AC2-098DA3D82120}"/>
              </a:ext>
            </a:extLst>
          </p:cNvPr>
          <p:cNvSpPr txBox="1"/>
          <p:nvPr/>
        </p:nvSpPr>
        <p:spPr>
          <a:xfrm>
            <a:off x="9750803" y="-1835"/>
            <a:ext cx="244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rgbClr val="FF0000"/>
                </a:solidFill>
              </a:rPr>
              <a:t>RWC: Reading and Writing Companion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CP: Classroom PPT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PB: Practice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TE: Teacher’s Edition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CE: </a:t>
            </a:r>
            <a:r>
              <a:rPr lang="en-US" altLang="ko-KR" sz="800" b="1" dirty="0" err="1">
                <a:solidFill>
                  <a:srgbClr val="FF0000"/>
                </a:solidFill>
              </a:rPr>
              <a:t>ConnectED</a:t>
            </a:r>
            <a:r>
              <a:rPr lang="en-US" altLang="ko-KR" sz="800" b="1" dirty="0">
                <a:solidFill>
                  <a:srgbClr val="FF0000"/>
                </a:solidFill>
              </a:rPr>
              <a:t> (Digital Platform)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44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7A52B07-1776-4DB7-8885-4864601B9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534" y="6195534"/>
            <a:ext cx="662466" cy="6624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5BAA79-B9A6-4CC8-9C60-25603DD5DDD3}"/>
              </a:ext>
            </a:extLst>
          </p:cNvPr>
          <p:cNvSpPr txBox="1"/>
          <p:nvPr/>
        </p:nvSpPr>
        <p:spPr>
          <a:xfrm>
            <a:off x="0" y="185993"/>
            <a:ext cx="355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 Track: 4 Classes per Week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37909B8-946A-4925-9F22-BD9BE897B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787292"/>
              </p:ext>
            </p:extLst>
          </p:nvPr>
        </p:nvGraphicFramePr>
        <p:xfrm>
          <a:off x="-2" y="740375"/>
          <a:ext cx="12192001" cy="612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94">
                  <a:extLst>
                    <a:ext uri="{9D8B030D-6E8A-4147-A177-3AD203B41FA5}">
                      <a16:colId xmlns:a16="http://schemas.microsoft.com/office/drawing/2014/main" val="57034753"/>
                    </a:ext>
                  </a:extLst>
                </a:gridCol>
                <a:gridCol w="2827091">
                  <a:extLst>
                    <a:ext uri="{9D8B030D-6E8A-4147-A177-3AD203B41FA5}">
                      <a16:colId xmlns:a16="http://schemas.microsoft.com/office/drawing/2014/main" val="1472941771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2483491555"/>
                    </a:ext>
                  </a:extLst>
                </a:gridCol>
                <a:gridCol w="2860645">
                  <a:extLst>
                    <a:ext uri="{9D8B030D-6E8A-4147-A177-3AD203B41FA5}">
                      <a16:colId xmlns:a16="http://schemas.microsoft.com/office/drawing/2014/main" val="592039599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1966240675"/>
                    </a:ext>
                  </a:extLst>
                </a:gridCol>
                <a:gridCol w="2835479">
                  <a:extLst>
                    <a:ext uri="{9D8B030D-6E8A-4147-A177-3AD203B41FA5}">
                      <a16:colId xmlns:a16="http://schemas.microsoft.com/office/drawing/2014/main" val="697988285"/>
                    </a:ext>
                  </a:extLst>
                </a:gridCol>
                <a:gridCol w="774582">
                  <a:extLst>
                    <a:ext uri="{9D8B030D-6E8A-4147-A177-3AD203B41FA5}">
                      <a16:colId xmlns:a16="http://schemas.microsoft.com/office/drawing/2014/main" val="459794014"/>
                    </a:ext>
                  </a:extLst>
                </a:gridCol>
              </a:tblGrid>
              <a:tr h="26739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Unit Opener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Weekly Opener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Phonics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10620"/>
                  </a:ext>
                </a:extLst>
              </a:tr>
              <a:tr h="3268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Pacing: 40mins, </a:t>
                      </a:r>
                    </a:p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3 times a week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4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94346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1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introduce themselves.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the pictures that show the children are learning something new.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aloud Big Idea question.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the time students learn something new. 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Read aloud the weekly concept and Essential Question and talk about the picture.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Use the pictures and phrases and talk about how students get along with new friends.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Have students brainstorm the idea in the graphic organizer.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Draw one thing students can do with a new friends.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RWC / CP, Graphic Organizer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Model the ‘m’ sound and show students how to write upper case M and lower case m.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Write the word ‘map’ on the board and blend the phonemes.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Listen, say the words and recognize beginning sound ‘m’ and ending sound ‘m’.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Say the word and blend the phonemes in the words.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4950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en-US" altLang="ko-KR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2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Weekly Concept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Phonics and Interactive Games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 and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77367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Words to Know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Shared Read I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Shared Read I and Shared Read II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71854"/>
                  </a:ext>
                </a:extLst>
              </a:tr>
              <a:tr h="4456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2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Read, spell and write High Frequency Words in the air.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aloud an example sentence and recognize High Frequency Words in the example sentence.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the picture and read the example sentence.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/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CP and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eBook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in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Word Test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through the pictures.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Listen to the story and read aloud the story.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Recognize High Frequency Words and phonics words.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Check key details of Shared Read I.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through the pictures of Shared Read II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Listen to Shared Read II.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717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549654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Go through Word List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Word List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897471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Shared Read II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Grammar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Make Connections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25142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3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aloud the story and find out High Frequency Words and phonics words.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Check key details.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Explain what a noun is.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Talk about the example of noun.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Circle the nouns in the given sentence.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Share the nouns the students know.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Talk about the picture.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Circle the friends who are helping each other.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Draw a box around the friends who are playing a game together.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Answer the Essential Question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732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 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en-US" altLang="ko-KR" sz="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1961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Comprehension Check-Up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Grammar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6990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Write About the Text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Write About the Text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Assessment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62837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Day 4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Have students read the prompt.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Talk about Hector’s model, such as describing words, how to look for clues from the story and grammar points.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Go to PB and go through Writing Traits.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 / 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Brainstorm ideas about what the boy and a friend can play with  the things in the story.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Write about it in the note.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Weekly Assessment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Weekly Assessment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826996"/>
                  </a:ext>
                </a:extLst>
              </a:tr>
              <a:tr h="2376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3390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8084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8CF01A8-78C6-42FA-9D1A-46B711C9E2B1}"/>
              </a:ext>
            </a:extLst>
          </p:cNvPr>
          <p:cNvSpPr txBox="1"/>
          <p:nvPr/>
        </p:nvSpPr>
        <p:spPr>
          <a:xfrm>
            <a:off x="9750803" y="31721"/>
            <a:ext cx="244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rgbClr val="FF0000"/>
                </a:solidFill>
              </a:rPr>
              <a:t>RWC: Reading and Writing Companion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CP: Classroom PPT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PB: Practice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TE: Teacher’s Edition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CE: </a:t>
            </a:r>
            <a:r>
              <a:rPr lang="en-US" altLang="ko-KR" sz="800" b="1" dirty="0" err="1">
                <a:solidFill>
                  <a:srgbClr val="FF0000"/>
                </a:solidFill>
              </a:rPr>
              <a:t>ConnectED</a:t>
            </a:r>
            <a:r>
              <a:rPr lang="en-US" altLang="ko-KR" sz="800" b="1" dirty="0">
                <a:solidFill>
                  <a:srgbClr val="FF0000"/>
                </a:solidFill>
              </a:rPr>
              <a:t> (Digital Platform)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74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7A52B07-1776-4DB7-8885-4864601B9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534" y="6195534"/>
            <a:ext cx="662466" cy="6624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5BAA79-B9A6-4CC8-9C60-25603DD5DDD3}"/>
              </a:ext>
            </a:extLst>
          </p:cNvPr>
          <p:cNvSpPr txBox="1"/>
          <p:nvPr/>
        </p:nvSpPr>
        <p:spPr>
          <a:xfrm>
            <a:off x="-2" y="167442"/>
            <a:ext cx="414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Extended Track: 6 Classes per Week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BE86A1-30D0-4F19-8B43-FFD52D99D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145762"/>
              </p:ext>
            </p:extLst>
          </p:nvPr>
        </p:nvGraphicFramePr>
        <p:xfrm>
          <a:off x="-2" y="695911"/>
          <a:ext cx="12192001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94">
                  <a:extLst>
                    <a:ext uri="{9D8B030D-6E8A-4147-A177-3AD203B41FA5}">
                      <a16:colId xmlns:a16="http://schemas.microsoft.com/office/drawing/2014/main" val="57034753"/>
                    </a:ext>
                  </a:extLst>
                </a:gridCol>
                <a:gridCol w="2827091">
                  <a:extLst>
                    <a:ext uri="{9D8B030D-6E8A-4147-A177-3AD203B41FA5}">
                      <a16:colId xmlns:a16="http://schemas.microsoft.com/office/drawing/2014/main" val="1472941771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2483491555"/>
                    </a:ext>
                  </a:extLst>
                </a:gridCol>
                <a:gridCol w="2860645">
                  <a:extLst>
                    <a:ext uri="{9D8B030D-6E8A-4147-A177-3AD203B41FA5}">
                      <a16:colId xmlns:a16="http://schemas.microsoft.com/office/drawing/2014/main" val="592039599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1966240675"/>
                    </a:ext>
                  </a:extLst>
                </a:gridCol>
                <a:gridCol w="2835479">
                  <a:extLst>
                    <a:ext uri="{9D8B030D-6E8A-4147-A177-3AD203B41FA5}">
                      <a16:colId xmlns:a16="http://schemas.microsoft.com/office/drawing/2014/main" val="697988285"/>
                    </a:ext>
                  </a:extLst>
                </a:gridCol>
                <a:gridCol w="774582">
                  <a:extLst>
                    <a:ext uri="{9D8B030D-6E8A-4147-A177-3AD203B41FA5}">
                      <a16:colId xmlns:a16="http://schemas.microsoft.com/office/drawing/2014/main" val="459794014"/>
                    </a:ext>
                  </a:extLst>
                </a:gridCol>
              </a:tblGrid>
              <a:tr h="26739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Unit Opener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Weekly Opener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Weekly Opener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10620"/>
                  </a:ext>
                </a:extLst>
              </a:tr>
              <a:tr h="3268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Pacing: 40mins, </a:t>
                      </a:r>
                    </a:p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3 times a week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4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94346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1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introduce themselves.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the pictures that show the children are learning something new.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aloud Big Idea question.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the time students learn something new. 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Read aloud the weekly concept and Essential Question and talk about the picture.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Use the pictures and phrases and talk about how students get along with new friends.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Have students brainstorm the idea in the graphic organizer.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Draw one thing students can do with a new friends.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RWC / CP, Graphic Organizer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4950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en-US" altLang="ko-KR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2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Weekly Concept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77367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Phonics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Phonics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Phonics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71854"/>
                  </a:ext>
                </a:extLst>
              </a:tr>
              <a:tr h="4456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2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Model the ‘m’ sound and show students how to write upper case M and lower case m.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Write the word ‘map’ on the board and blend the phonemes.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Write other words that have beginning and ending ‘m’.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to CE and go through The Alphabet Interactive Poster.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Listen to and practice the song about consonant m.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Using movement video, practice the dance with the song.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Listen, say the words and recognize beginning sound ‘m’ and ending sound ‘m’.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CP, The Alphabet Interactive Games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Point to the picture and blend the phonemes in the words.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to CE and play Interactive Games about consonant ‘m’.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/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CP, eBook and Interactive Games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717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549654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Phonics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897471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Words to Know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Words to Know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Shared Read I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25142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3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Read, spell and write High Frequency Words in the air.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aloud an example sentence and recognize High Frequency Words in the example sentence.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Listen to keywords.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through Word List.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/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CP, 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eBook and Word List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in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picture about the keyword.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the word and example sentence.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/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CP and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eBook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in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Word Test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Listen to Shared Read.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through the pictures.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aloud the title and point each word in the title.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732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1961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Go through Word List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Word List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Words to Know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699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D50447E-7ACB-481A-A7F5-CA4D4C9FD276}"/>
              </a:ext>
            </a:extLst>
          </p:cNvPr>
          <p:cNvSpPr txBox="1"/>
          <p:nvPr/>
        </p:nvSpPr>
        <p:spPr>
          <a:xfrm>
            <a:off x="9750803" y="-1835"/>
            <a:ext cx="244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rgbClr val="FF0000"/>
                </a:solidFill>
              </a:rPr>
              <a:t>RWC: Reading and Writing Companion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CP: Classroom PPT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PB: Practice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TE: Teacher’s Edition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CE: </a:t>
            </a:r>
            <a:r>
              <a:rPr lang="en-US" altLang="ko-KR" sz="800" b="1" dirty="0" err="1">
                <a:solidFill>
                  <a:srgbClr val="FF0000"/>
                </a:solidFill>
              </a:rPr>
              <a:t>ConnectED</a:t>
            </a:r>
            <a:r>
              <a:rPr lang="en-US" altLang="ko-KR" sz="800" b="1" dirty="0">
                <a:solidFill>
                  <a:srgbClr val="FF0000"/>
                </a:solidFill>
              </a:rPr>
              <a:t> (Digital Platform)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37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7A52B07-1776-4DB7-8885-4864601B9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534" y="6195534"/>
            <a:ext cx="662466" cy="66246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9BB050-BB69-4CFF-80F4-814AE3224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592324"/>
              </p:ext>
            </p:extLst>
          </p:nvPr>
        </p:nvGraphicFramePr>
        <p:xfrm>
          <a:off x="-1" y="698069"/>
          <a:ext cx="12192001" cy="4390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94">
                  <a:extLst>
                    <a:ext uri="{9D8B030D-6E8A-4147-A177-3AD203B41FA5}">
                      <a16:colId xmlns:a16="http://schemas.microsoft.com/office/drawing/2014/main" val="57034753"/>
                    </a:ext>
                  </a:extLst>
                </a:gridCol>
                <a:gridCol w="2827091">
                  <a:extLst>
                    <a:ext uri="{9D8B030D-6E8A-4147-A177-3AD203B41FA5}">
                      <a16:colId xmlns:a16="http://schemas.microsoft.com/office/drawing/2014/main" val="1472941771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2483491555"/>
                    </a:ext>
                  </a:extLst>
                </a:gridCol>
                <a:gridCol w="2860645">
                  <a:extLst>
                    <a:ext uri="{9D8B030D-6E8A-4147-A177-3AD203B41FA5}">
                      <a16:colId xmlns:a16="http://schemas.microsoft.com/office/drawing/2014/main" val="592039599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1966240675"/>
                    </a:ext>
                  </a:extLst>
                </a:gridCol>
                <a:gridCol w="2835479">
                  <a:extLst>
                    <a:ext uri="{9D8B030D-6E8A-4147-A177-3AD203B41FA5}">
                      <a16:colId xmlns:a16="http://schemas.microsoft.com/office/drawing/2014/main" val="697988285"/>
                    </a:ext>
                  </a:extLst>
                </a:gridCol>
                <a:gridCol w="774582">
                  <a:extLst>
                    <a:ext uri="{9D8B030D-6E8A-4147-A177-3AD203B41FA5}">
                      <a16:colId xmlns:a16="http://schemas.microsoft.com/office/drawing/2014/main" val="459794014"/>
                    </a:ext>
                  </a:extLst>
                </a:gridCol>
              </a:tblGrid>
              <a:tr h="26739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Shared Read I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Shared Read I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Shared Read II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10620"/>
                  </a:ext>
                </a:extLst>
              </a:tr>
              <a:tr h="3268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Pacing: 40mins, </a:t>
                      </a:r>
                    </a:p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3 times a week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4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94346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4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aloud the story.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Recognize High Frequency Words and phonics words.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Figure out key details of the story.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Retell the story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Practice fluency by reading aloud with different paces.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Listen to Shared Read.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through the pictures.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aloud the title and point each word in the title.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Read aloud the story and recognize High Frequency Words and phonics words.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i="0" dirty="0"/>
                        <a:t>RWC / CP and eBook in CE</a:t>
                      </a:r>
                      <a:endParaRPr lang="ko-KR" altLang="en-US" sz="800" i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4950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en-US" altLang="ko-KR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2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Comprehension Check-Up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77367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Shared Read II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Grammar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Make Connection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71854"/>
                  </a:ext>
                </a:extLst>
              </a:tr>
              <a:tr h="4456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5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Read aloud the story.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Figure out key details. 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Retell the story.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Practice fluency by reading aloud with different paces.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Explain what a noun is.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Talk about the example of noun.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Circle the nouns in the given sentence.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Share the nouns the students know.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Talk about the picture.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Circle the friends who are helping each other.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Draw a box around the friends who are playing a game together.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Answer the Essential Question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717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en-US" altLang="ko-KR" sz="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549654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Comprehension Check-Up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Grammar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897471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Write About the Text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Write About the Text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Assessment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25142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6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Have students read the prompt.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Talk about Hector’s model, such as describing words, how to look for clues from the story and grammar points.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Go to PB and go through Writing Traits.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 / 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Brainstorm ideas about what the boy and a friend can play with  the things in the story.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Write about it in the note.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Weekly Assessment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Weekly Assessment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732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1961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699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08B73BE-2181-49BB-8992-322F897EE81A}"/>
              </a:ext>
            </a:extLst>
          </p:cNvPr>
          <p:cNvSpPr txBox="1"/>
          <p:nvPr/>
        </p:nvSpPr>
        <p:spPr>
          <a:xfrm>
            <a:off x="9750803" y="-1835"/>
            <a:ext cx="244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rgbClr val="FF0000"/>
                </a:solidFill>
              </a:rPr>
              <a:t>RWC: Reading and Writing Companion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CP: Classroom PPT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PB: Practice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TE: Teacher’s Edition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CE: </a:t>
            </a:r>
            <a:r>
              <a:rPr lang="en-US" altLang="ko-KR" sz="800" b="1" dirty="0" err="1">
                <a:solidFill>
                  <a:srgbClr val="FF0000"/>
                </a:solidFill>
              </a:rPr>
              <a:t>ConnectED</a:t>
            </a:r>
            <a:r>
              <a:rPr lang="en-US" altLang="ko-KR" sz="800" b="1" dirty="0">
                <a:solidFill>
                  <a:srgbClr val="FF0000"/>
                </a:solidFill>
              </a:rPr>
              <a:t> (Digital Platform)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088E6-255F-4838-AA4B-34BBB8BEB70A}"/>
              </a:ext>
            </a:extLst>
          </p:cNvPr>
          <p:cNvSpPr txBox="1"/>
          <p:nvPr/>
        </p:nvSpPr>
        <p:spPr>
          <a:xfrm>
            <a:off x="-2" y="167442"/>
            <a:ext cx="414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Extended Track: 6 Classes per Week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6629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6B180B-289F-4CB2-A7B5-A96CA8049E58}"/>
              </a:ext>
            </a:extLst>
          </p:cNvPr>
          <p:cNvSpPr txBox="1"/>
          <p:nvPr/>
        </p:nvSpPr>
        <p:spPr>
          <a:xfrm>
            <a:off x="3942825" y="2599500"/>
            <a:ext cx="40495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</a:rPr>
              <a:t>Grade 1</a:t>
            </a:r>
            <a:endParaRPr lang="ko-KR" alt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34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7A52B07-1776-4DB7-8885-4864601B9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534" y="6195534"/>
            <a:ext cx="662466" cy="6624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1197BB-5CBC-4ADF-B77B-43F4909ED9D3}"/>
              </a:ext>
            </a:extLst>
          </p:cNvPr>
          <p:cNvSpPr txBox="1"/>
          <p:nvPr/>
        </p:nvSpPr>
        <p:spPr>
          <a:xfrm>
            <a:off x="-2" y="167442"/>
            <a:ext cx="4276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Suggested Track: 8 Classes per Week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DBD3D7-772C-45C2-A5C8-4D34320AA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351839"/>
              </p:ext>
            </p:extLst>
          </p:nvPr>
        </p:nvGraphicFramePr>
        <p:xfrm>
          <a:off x="-2" y="698069"/>
          <a:ext cx="12192001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94">
                  <a:extLst>
                    <a:ext uri="{9D8B030D-6E8A-4147-A177-3AD203B41FA5}">
                      <a16:colId xmlns:a16="http://schemas.microsoft.com/office/drawing/2014/main" val="57034753"/>
                    </a:ext>
                  </a:extLst>
                </a:gridCol>
                <a:gridCol w="2827091">
                  <a:extLst>
                    <a:ext uri="{9D8B030D-6E8A-4147-A177-3AD203B41FA5}">
                      <a16:colId xmlns:a16="http://schemas.microsoft.com/office/drawing/2014/main" val="1472941771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2483491555"/>
                    </a:ext>
                  </a:extLst>
                </a:gridCol>
                <a:gridCol w="2860645">
                  <a:extLst>
                    <a:ext uri="{9D8B030D-6E8A-4147-A177-3AD203B41FA5}">
                      <a16:colId xmlns:a16="http://schemas.microsoft.com/office/drawing/2014/main" val="592039599"/>
                    </a:ext>
                  </a:extLst>
                </a:gridCol>
                <a:gridCol w="796955">
                  <a:extLst>
                    <a:ext uri="{9D8B030D-6E8A-4147-A177-3AD203B41FA5}">
                      <a16:colId xmlns:a16="http://schemas.microsoft.com/office/drawing/2014/main" val="1966240675"/>
                    </a:ext>
                  </a:extLst>
                </a:gridCol>
                <a:gridCol w="2835479">
                  <a:extLst>
                    <a:ext uri="{9D8B030D-6E8A-4147-A177-3AD203B41FA5}">
                      <a16:colId xmlns:a16="http://schemas.microsoft.com/office/drawing/2014/main" val="697988285"/>
                    </a:ext>
                  </a:extLst>
                </a:gridCol>
                <a:gridCol w="774582">
                  <a:extLst>
                    <a:ext uri="{9D8B030D-6E8A-4147-A177-3AD203B41FA5}">
                      <a16:colId xmlns:a16="http://schemas.microsoft.com/office/drawing/2014/main" val="459794014"/>
                    </a:ext>
                  </a:extLst>
                </a:gridCol>
              </a:tblGrid>
              <a:tr h="26739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Unit Opener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Weekly Opener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Weekly</a:t>
                      </a:r>
                      <a:r>
                        <a:rPr lang="ko-KR" altLang="en-US" sz="1000" dirty="0"/>
                        <a:t> </a:t>
                      </a:r>
                      <a:r>
                        <a:rPr lang="en-US" altLang="ko-KR" sz="1000" dirty="0"/>
                        <a:t>Opener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10620"/>
                  </a:ext>
                </a:extLst>
              </a:tr>
              <a:tr h="3268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Pacing: 40mins, </a:t>
                      </a:r>
                    </a:p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3 times a week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400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94346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1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</a:t>
                      </a:r>
                      <a:r>
                        <a:rPr lang="ko-KR" altLang="en-US" sz="800" i="1" dirty="0"/>
                        <a:t> </a:t>
                      </a:r>
                      <a:r>
                        <a:rPr lang="en-US" altLang="ko-KR" sz="800" i="1" dirty="0"/>
                        <a:t>about</a:t>
                      </a:r>
                      <a:r>
                        <a:rPr lang="ko-KR" altLang="en-US" sz="800" i="1" dirty="0"/>
                        <a:t> </a:t>
                      </a:r>
                      <a:r>
                        <a:rPr lang="en-US" altLang="ko-KR" sz="800" i="1" dirty="0"/>
                        <a:t>the pictures.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read aloud Big idea Question.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Circle the girl who is riding a bike and recognize specialty of each child in the picture.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Have students listen to and read aloud Essential Question.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Talk about the given pictures and expressions of school activities.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Talk about students’ school activities using the words and pictures.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Draw and write about school activities your students do.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Present their work in front of the class.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Watch Weekly Opener Video.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Answer Talk About It question.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CP, eBook and Weekly Opener Video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4950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en-US" altLang="ko-KR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endParaRPr lang="ko-KR" altLang="en-US" sz="800" i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2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Weekly Concept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77367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Phonics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Phonics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Words to Know (Shared Read)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71854"/>
                  </a:ext>
                </a:extLst>
              </a:tr>
              <a:tr h="4456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2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Model short ‘a’ sound, write upper case ‘A’ and lower case ‘a’, and write the words that have short ‘a’ sound on the whiteboard.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Blend the phonemes and talk about the word.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en-US" altLang="ko-KR" sz="800" i="1" dirty="0"/>
                        <a:t>Practice fluency by reading the given sentences.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to CE and play interactive games about short ‘a’.</a:t>
                      </a:r>
                      <a:endParaRPr lang="ko-KR" altLang="en-US" sz="800" i="1" dirty="0"/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go to the story and find and mark the words that have short ‘a’ sound.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eBook and interactive Games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through Word List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read, spell, and write the High Frequency Words and read aloud example sentences.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the picture of the keyword and go through example sentence.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Answer the question and do Your Turn.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CP, eBook and Word List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717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549654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Phonics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/>
                        <a:t>Review Word List and Words to Know (Shared Read)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CE and PB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897471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Shared Read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Shared Read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Respond to Reading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25142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Day 3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Word Test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</a:t>
                      </a:r>
                      <a:r>
                        <a:rPr lang="ko-KR" altLang="en-US" sz="800" i="1" dirty="0"/>
                        <a:t> </a:t>
                      </a:r>
                      <a:r>
                        <a:rPr lang="en-US" altLang="ko-KR" sz="800" i="1" dirty="0"/>
                        <a:t>about</a:t>
                      </a:r>
                      <a:r>
                        <a:rPr lang="ko-KR" altLang="en-US" sz="800" i="1" dirty="0"/>
                        <a:t> </a:t>
                      </a:r>
                      <a:r>
                        <a:rPr lang="en-US" altLang="ko-KR" sz="800" i="1" dirty="0"/>
                        <a:t>Essential Question and read aloud the title.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listen to the story.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through Find Text Evidence by reading aloud and rereading the story.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CP, eBook and Word Test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Check comprehension using activities in PB.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i="0" dirty="0"/>
                        <a:t>PB</a:t>
                      </a:r>
                      <a:endParaRPr lang="ko-KR" altLang="en-US" sz="800" i="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read the questions and fill in the blank.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Put</a:t>
                      </a:r>
                      <a:r>
                        <a:rPr lang="ko-KR" altLang="en-US" sz="800" i="1" dirty="0"/>
                        <a:t> </a:t>
                      </a:r>
                      <a:r>
                        <a:rPr lang="en-US" altLang="ko-KR" sz="800" i="1" dirty="0"/>
                        <a:t>page</a:t>
                      </a:r>
                      <a:r>
                        <a:rPr lang="ko-KR" altLang="en-US" sz="800" i="1" dirty="0"/>
                        <a:t> </a:t>
                      </a:r>
                      <a:r>
                        <a:rPr lang="en-US" altLang="ko-KR" sz="800" i="1" dirty="0"/>
                        <a:t>number</a:t>
                      </a:r>
                      <a:r>
                        <a:rPr lang="ko-KR" altLang="en-US" sz="800" i="1" dirty="0"/>
                        <a:t> </a:t>
                      </a:r>
                      <a:r>
                        <a:rPr lang="en-US" altLang="ko-KR" sz="800" i="1" dirty="0"/>
                        <a:t>that</a:t>
                      </a:r>
                      <a:r>
                        <a:rPr lang="ko-KR" altLang="en-US" sz="800" i="1" dirty="0"/>
                        <a:t> </a:t>
                      </a:r>
                      <a:r>
                        <a:rPr lang="en-US" altLang="ko-KR" sz="800" i="1" dirty="0"/>
                        <a:t>they</a:t>
                      </a:r>
                      <a:r>
                        <a:rPr lang="ko-KR" altLang="en-US" sz="800" i="1" dirty="0"/>
                        <a:t> </a:t>
                      </a:r>
                      <a:r>
                        <a:rPr lang="en-US" altLang="ko-KR" sz="800" i="1" dirty="0"/>
                        <a:t>find</a:t>
                      </a:r>
                      <a:r>
                        <a:rPr lang="ko-KR" altLang="en-US" sz="800" i="1" dirty="0"/>
                        <a:t> </a:t>
                      </a:r>
                      <a:r>
                        <a:rPr lang="en-US" altLang="ko-KR" sz="800" i="1" dirty="0"/>
                        <a:t>the</a:t>
                      </a:r>
                      <a:r>
                        <a:rPr lang="ko-KR" altLang="en-US" sz="800" i="1" dirty="0"/>
                        <a:t> </a:t>
                      </a:r>
                      <a:r>
                        <a:rPr lang="en-US" altLang="ko-KR" sz="800" i="1" dirty="0"/>
                        <a:t>answer</a:t>
                      </a:r>
                      <a:r>
                        <a:rPr lang="ko-KR" altLang="en-US" sz="800" i="1" dirty="0"/>
                        <a:t> </a:t>
                      </a:r>
                      <a:r>
                        <a:rPr lang="en-US" altLang="ko-KR" sz="800" i="1" dirty="0"/>
                        <a:t>for</a:t>
                      </a:r>
                      <a:r>
                        <a:rPr lang="ko-KR" altLang="en-US" sz="800" i="1" dirty="0"/>
                        <a:t> </a:t>
                      </a:r>
                      <a:r>
                        <a:rPr lang="en-US" altLang="ko-KR" sz="800" i="1" dirty="0"/>
                        <a:t>the</a:t>
                      </a:r>
                      <a:r>
                        <a:rPr lang="ko-KR" altLang="en-US" sz="800" i="1" dirty="0"/>
                        <a:t> </a:t>
                      </a:r>
                      <a:r>
                        <a:rPr lang="en-US" altLang="ko-KR" sz="800" i="1" dirty="0"/>
                        <a:t>question.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732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1961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6990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Respond to Reading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Genre Study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Comprehension Skill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Materials / Time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62837"/>
                  </a:ext>
                </a:extLst>
              </a:tr>
              <a:tr h="5644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Day 4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Talk about the question and answer with the partner.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 the features of Realistic Fiction.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back to the story and model how to find the features of Realistic Fiction.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complete the graphic organizer with their partner.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Check the answer.</a:t>
                      </a:r>
                      <a:endParaRPr lang="ko-KR" altLang="en-US" sz="800" i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 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Explain what Key Detail is.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Go back to the story and model how to find Key Details.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i="1" dirty="0"/>
                        <a:t>Have students follow your model to look for Key Details and then complete the graphic organizer.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RWC / CP and eBook in CE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826996"/>
                  </a:ext>
                </a:extLst>
              </a:tr>
              <a:tr h="2376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20mins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15mins</a:t>
                      </a:r>
                      <a:endParaRPr lang="ko-KR" altLang="en-US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3390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Homework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8084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66F5AAB-1706-439C-94E2-1B3F3F400E3C}"/>
              </a:ext>
            </a:extLst>
          </p:cNvPr>
          <p:cNvSpPr txBox="1"/>
          <p:nvPr/>
        </p:nvSpPr>
        <p:spPr>
          <a:xfrm>
            <a:off x="9750803" y="-1835"/>
            <a:ext cx="244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rgbClr val="FF0000"/>
                </a:solidFill>
              </a:rPr>
              <a:t>RWC: Reading and Writing Companion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CP: Classroom PPT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PB: Practice Book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TE: Teacher’s Edition</a:t>
            </a:r>
          </a:p>
          <a:p>
            <a:r>
              <a:rPr lang="en-US" altLang="ko-KR" sz="800" b="1" dirty="0">
                <a:solidFill>
                  <a:srgbClr val="FF0000"/>
                </a:solidFill>
              </a:rPr>
              <a:t>CE: </a:t>
            </a:r>
            <a:r>
              <a:rPr lang="en-US" altLang="ko-KR" sz="800" b="1" dirty="0" err="1">
                <a:solidFill>
                  <a:srgbClr val="FF0000"/>
                </a:solidFill>
              </a:rPr>
              <a:t>ConnectED</a:t>
            </a:r>
            <a:r>
              <a:rPr lang="en-US" altLang="ko-KR" sz="800" b="1" dirty="0">
                <a:solidFill>
                  <a:srgbClr val="FF0000"/>
                </a:solidFill>
              </a:rPr>
              <a:t> (Digital Platform)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20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3646</TotalTime>
  <Words>11032</Words>
  <Application>Microsoft Office PowerPoint</Application>
  <PresentationFormat>Widescreen</PresentationFormat>
  <Paragraphs>1973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맑은 고딕</vt:lpstr>
      <vt:lpstr>Arial</vt:lpstr>
      <vt:lpstr>Office Theme</vt:lpstr>
      <vt:lpstr>Wonders New Edition  Lesson Plan (Suggested, Fast and Extension Track)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Han, Rina</dc:creator>
  <cp:lastModifiedBy>Han, Rina</cp:lastModifiedBy>
  <cp:revision>536</cp:revision>
  <dcterms:created xsi:type="dcterms:W3CDTF">2021-08-12T00:55:28Z</dcterms:created>
  <dcterms:modified xsi:type="dcterms:W3CDTF">2021-10-11T05:01:38Z</dcterms:modified>
</cp:coreProperties>
</file>